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handoutMasterIdLst>
    <p:handoutMasterId r:id="rId45"/>
  </p:handoutMasterIdLst>
  <p:sldIdLst>
    <p:sldId id="327" r:id="rId3"/>
    <p:sldId id="331" r:id="rId4"/>
    <p:sldId id="271" r:id="rId5"/>
    <p:sldId id="328" r:id="rId6"/>
    <p:sldId id="273" r:id="rId7"/>
    <p:sldId id="274" r:id="rId8"/>
    <p:sldId id="275" r:id="rId9"/>
    <p:sldId id="332" r:id="rId10"/>
    <p:sldId id="333" r:id="rId11"/>
    <p:sldId id="340" r:id="rId12"/>
    <p:sldId id="326" r:id="rId13"/>
    <p:sldId id="284" r:id="rId14"/>
    <p:sldId id="285" r:id="rId15"/>
    <p:sldId id="322" r:id="rId16"/>
    <p:sldId id="286" r:id="rId17"/>
    <p:sldId id="278" r:id="rId18"/>
    <p:sldId id="287" r:id="rId19"/>
    <p:sldId id="288" r:id="rId20"/>
    <p:sldId id="306" r:id="rId21"/>
    <p:sldId id="307" r:id="rId22"/>
    <p:sldId id="341" r:id="rId23"/>
    <p:sldId id="342" r:id="rId24"/>
    <p:sldId id="310" r:id="rId25"/>
    <p:sldId id="343" r:id="rId26"/>
    <p:sldId id="344" r:id="rId27"/>
    <p:sldId id="345" r:id="rId28"/>
    <p:sldId id="346" r:id="rId29"/>
    <p:sldId id="347" r:id="rId30"/>
    <p:sldId id="348" r:id="rId31"/>
    <p:sldId id="313" r:id="rId32"/>
    <p:sldId id="353" r:id="rId33"/>
    <p:sldId id="354" r:id="rId34"/>
    <p:sldId id="355" r:id="rId35"/>
    <p:sldId id="356" r:id="rId36"/>
    <p:sldId id="357" r:id="rId37"/>
    <p:sldId id="358" r:id="rId38"/>
    <p:sldId id="359" r:id="rId39"/>
    <p:sldId id="352" r:id="rId40"/>
    <p:sldId id="349" r:id="rId41"/>
    <p:sldId id="350" r:id="rId42"/>
    <p:sldId id="351" r:id="rId43"/>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008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5325" autoAdjust="0"/>
  </p:normalViewPr>
  <p:slideViewPr>
    <p:cSldViewPr snapToGrid="0">
      <p:cViewPr varScale="1">
        <p:scale>
          <a:sx n="81" d="100"/>
          <a:sy n="81" d="100"/>
        </p:scale>
        <p:origin x="1380" y="90"/>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02.07.2024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02.07.2024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R%C3%A4deruh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e.wikipedia.org/wiki/Zei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Das Entwicklungsvorhaben «Schulen für alle» zielt darauf ab, bei der Ausgestaltung der Volksschule neue Akzente zu setzen. Sie soll stark und zukunftsorientiert bleiben, damit Kinder und Jugendliche zu verantwortungsbewussten und selbständigen Menschen heranwachsen. «Schulen für alle» begann 2023 und endet 2035.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1120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E</a:t>
            </a:r>
            <a:r>
              <a:rPr lang="de-CH" sz="1200" b="1" kern="1200" baseline="0" dirty="0" smtClean="0">
                <a:solidFill>
                  <a:schemeClr val="tx1"/>
                </a:solidFill>
                <a:effectLst/>
                <a:latin typeface="+mn-lt"/>
                <a:ea typeface="+mn-ea"/>
                <a:cs typeface="+mn-cs"/>
              </a:rPr>
              <a:t> 1: Lernen als persönlicher Bildungsprozess gestalten</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Jeder</a:t>
            </a:r>
            <a:r>
              <a:rPr lang="de-CH" sz="1200" b="1" kern="1200" baseline="0" dirty="0" smtClean="0">
                <a:solidFill>
                  <a:schemeClr val="tx1"/>
                </a:solidFill>
                <a:effectLst/>
                <a:latin typeface="+mn-lt"/>
                <a:ea typeface="+mn-ea"/>
                <a:cs typeface="+mn-cs"/>
              </a:rPr>
              <a:t> Mensch</a:t>
            </a:r>
            <a:r>
              <a:rPr lang="de-CH" sz="1200" b="1" kern="1200" dirty="0" smtClean="0">
                <a:solidFill>
                  <a:schemeClr val="tx1"/>
                </a:solidFill>
                <a:effectLst/>
                <a:latin typeface="+mn-lt"/>
                <a:ea typeface="+mn-ea"/>
                <a:cs typeface="+mn-cs"/>
              </a:rPr>
              <a:t> ist einzigartig.</a:t>
            </a:r>
          </a:p>
          <a:p>
            <a:pPr marL="0" indent="0">
              <a:buFont typeface="Arial" panose="020B0604020202020204" pitchFamily="34" charset="0"/>
              <a:buNone/>
            </a:pPr>
            <a:endParaRPr lang="de-CH" baseline="0" dirty="0" smtClean="0"/>
          </a:p>
          <a:p>
            <a:pPr marL="171450" indent="-171450">
              <a:buFont typeface="Arial" panose="020B0604020202020204" pitchFamily="34" charset="0"/>
              <a:buChar char="•"/>
            </a:pPr>
            <a:r>
              <a:rPr lang="de-CH" baseline="0" dirty="0" smtClean="0"/>
              <a:t>Die angeborene Neugierde und Motivation, zu lernen möchten wir bei Kindern und Jugendlichen erhalten. </a:t>
            </a:r>
          </a:p>
          <a:p>
            <a:pPr marL="171450" indent="-171450">
              <a:buFont typeface="Arial" panose="020B0604020202020204" pitchFamily="34" charset="0"/>
              <a:buChar char="•"/>
            </a:pPr>
            <a:r>
              <a:rPr lang="de-CH" baseline="0" dirty="0" smtClean="0"/>
              <a:t>Deshalb knüpfen wir an den Interessen und Talenten der Kinder und Jugendlichen an. Wir unterstützen den individuellen Lernfortschritt, geben Hilfestellung, wo es sie braucht.</a:t>
            </a:r>
          </a:p>
          <a:p>
            <a:pPr marL="171450" indent="-171450">
              <a:buFont typeface="Arial" panose="020B0604020202020204" pitchFamily="34" charset="0"/>
              <a:buChar char="•"/>
            </a:pPr>
            <a:r>
              <a:rPr lang="de-CH" baseline="0" dirty="0" smtClean="0"/>
              <a:t>Digitale Instrumente sowie eine förderorientiere, ganzheitliche Beobachtungs- und Beurteilungskultur unterstützen dabei.</a:t>
            </a:r>
          </a:p>
          <a:p>
            <a:pPr marL="171450" indent="-171450">
              <a:buFont typeface="Arial" panose="020B0604020202020204" pitchFamily="34" charset="0"/>
              <a:buChar char="•"/>
            </a:pPr>
            <a:r>
              <a:rPr lang="de-CH" baseline="0" dirty="0" smtClean="0"/>
              <a:t>Lernen wird personalisierter und baut auf den individuellen Voraussetzungen auf.</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r>
              <a:rPr lang="de-CH" sz="1200" b="1" kern="1200" dirty="0" smtClean="0">
                <a:solidFill>
                  <a:schemeClr val="tx1"/>
                </a:solidFill>
                <a:effectLst/>
                <a:latin typeface="+mn-lt"/>
                <a:ea typeface="+mn-ea"/>
                <a:cs typeface="+mn-cs"/>
              </a:rPr>
              <a:t>Um</a:t>
            </a:r>
            <a:r>
              <a:rPr lang="de-CH" sz="1200" b="1" kern="1200" baseline="0" dirty="0" smtClean="0">
                <a:solidFill>
                  <a:schemeClr val="tx1"/>
                </a:solidFill>
                <a:effectLst/>
                <a:latin typeface="+mn-lt"/>
                <a:ea typeface="+mn-ea"/>
                <a:cs typeface="+mn-cs"/>
              </a:rPr>
              <a:t> die</a:t>
            </a:r>
            <a:r>
              <a:rPr lang="de-CH" sz="1200" b="1" kern="1200" dirty="0" smtClean="0">
                <a:solidFill>
                  <a:schemeClr val="tx1"/>
                </a:solidFill>
                <a:effectLst/>
                <a:latin typeface="+mn-lt"/>
                <a:ea typeface="+mn-ea"/>
                <a:cs typeface="+mn-cs"/>
              </a:rPr>
              <a:t> Stärken von Kindern und Jugendlichen zu fördern, entwickeln</a:t>
            </a:r>
            <a:r>
              <a:rPr lang="de-CH" sz="1200" b="1" kern="1200" baseline="0" dirty="0" smtClean="0">
                <a:solidFill>
                  <a:schemeClr val="tx1"/>
                </a:solidFill>
                <a:effectLst/>
                <a:latin typeface="+mn-lt"/>
                <a:ea typeface="+mn-ea"/>
                <a:cs typeface="+mn-cs"/>
              </a:rPr>
              <a:t> wir z</a:t>
            </a:r>
            <a:r>
              <a:rPr lang="de-CH" sz="1200" b="1" kern="1200" dirty="0" smtClean="0">
                <a:solidFill>
                  <a:schemeClr val="tx1"/>
                </a:solidFill>
                <a:effectLst/>
                <a:latin typeface="+mn-lt"/>
                <a:ea typeface="+mn-ea"/>
                <a:cs typeface="+mn-cs"/>
              </a:rPr>
              <a:t>usammen</a:t>
            </a:r>
            <a:r>
              <a:rPr lang="de-CH" sz="1200" b="1" kern="1200" baseline="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Strategien und schaffen Strukturen.</a:t>
            </a:r>
          </a:p>
          <a:p>
            <a:endParaRPr lang="de-CH" dirty="0" smtClean="0"/>
          </a:p>
          <a:p>
            <a:endParaRPr lang="de-CH" dirty="0" smtClean="0"/>
          </a:p>
          <a:p>
            <a:endParaRPr lang="de-CH" dirty="0" smtClean="0"/>
          </a:p>
          <a:p>
            <a:r>
              <a:rPr lang="de-CH" b="1" dirty="0" smtClean="0"/>
              <a:t>E 2: Fachliche und über fachliche</a:t>
            </a:r>
            <a:r>
              <a:rPr lang="de-CH" b="1" baseline="0" dirty="0" smtClean="0"/>
              <a:t> Kompetenzen aktualisieren und stärken</a:t>
            </a:r>
          </a:p>
          <a:p>
            <a:endParaRPr lang="de-CH" baseline="0" dirty="0" smtClean="0"/>
          </a:p>
          <a:p>
            <a:r>
              <a:rPr lang="de-CH" baseline="0" dirty="0" smtClean="0"/>
              <a:t>Unsere Welt verändert sich rasch.</a:t>
            </a:r>
          </a:p>
          <a:p>
            <a:endParaRPr lang="de-CH" baseline="0" dirty="0" smtClean="0"/>
          </a:p>
          <a:p>
            <a:r>
              <a:rPr lang="de-CH" baseline="0" dirty="0" smtClean="0"/>
              <a:t>Kommunikative Fähigkeiten, Kreativität, Problemlösefähigkeiten, Teamarbeit sind in unserer Welt immer zentraler.</a:t>
            </a:r>
          </a:p>
          <a:p>
            <a:r>
              <a:rPr lang="de-CH" baseline="0" dirty="0" smtClean="0"/>
              <a:t>Wir fokussieren auf fachliche Kompetenzen, aber auch auf überfachliche Kompetenzen, wie z. B. Selbstständigkeit, Eigenständigkeit, Selbstreflexion, Umgang mit Kritik, Umgang mit Vielfalt, Dialog- und Kooperationsfähigkeiten, Sprachfähigkeiten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befähigen Kinder und Jugendliche Veränderung neugierig, kreativ und zuversichtlich zu begegnen.</a:t>
            </a:r>
          </a:p>
          <a:p>
            <a:endParaRPr lang="de-CH" baseline="0" dirty="0" smtClean="0"/>
          </a:p>
          <a:p>
            <a:endParaRPr lang="de-CH" baseline="0" dirty="0" smtClean="0"/>
          </a:p>
          <a:p>
            <a:endParaRPr lang="de-CH" baseline="0" dirty="0" smtClean="0"/>
          </a:p>
          <a:p>
            <a:r>
              <a:rPr lang="de-CH" b="1" baseline="0" dirty="0" smtClean="0"/>
              <a:t>E 3: Flexible Bildungsstrukturen fördern</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Jeder Mensch entwickelt sich unterschiedlich.</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Durchlässige, flexible Strukturen ermöglichen an der Entwicklung orientierte Lernwege im Vorschulbereich aber auch bei den Übertritten in die Sekundarstufe 1 und 2.</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Angebote zur frühen Sprachförderung und generellen Förderung, Modelle des altersgemischten Lernens, die Basisstufe, welche Kindergarten, 1. und 2. Klasse vereint, erhöhen die Bildungsgerechtigkeit.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gestalten das Bildungsangebot so, dass es die unterschiedlichen Voraussetzungen und Bedürfnisse der Kinder und Jugendlichen berücksichtigt. </a:t>
            </a:r>
            <a:endParaRPr lang="de-CH" b="1"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endParaRPr lang="de-CH" baseline="0" dirty="0" smtClean="0"/>
          </a:p>
          <a:p>
            <a:endParaRPr lang="de-CH" baseline="0" dirty="0" smtClean="0"/>
          </a:p>
          <a:p>
            <a:r>
              <a:rPr lang="de-CH" b="1" baseline="0" dirty="0" smtClean="0"/>
              <a:t>E 4: Rolle der Lehr- und Fachpersonen weiterentwickeln</a:t>
            </a:r>
          </a:p>
          <a:p>
            <a:endParaRPr lang="de-CH" b="1" baseline="0" dirty="0" smtClean="0"/>
          </a:p>
          <a:p>
            <a:r>
              <a:rPr lang="de-CH" b="1" baseline="0" dirty="0" smtClean="0"/>
              <a:t>Jeder Mensch will lernen.</a:t>
            </a:r>
          </a:p>
          <a:p>
            <a:endParaRPr lang="de-CH" baseline="0" dirty="0" smtClean="0"/>
          </a:p>
          <a:p>
            <a:pPr marL="171450" indent="-171450">
              <a:buFont typeface="Arial" panose="020B0604020202020204" pitchFamily="34" charset="0"/>
              <a:buChar char="•"/>
            </a:pPr>
            <a:r>
              <a:rPr lang="de-CH" baseline="0" dirty="0" smtClean="0"/>
              <a:t>Informationen sind im Internet allgegenwärtig. Die Rolle der Fach- und Lehrpersonen wandelt sich. Neben Wissensvermittlung spielt die Begleitung der Kinder und Jugendlichen eine zentrale Rolle.</a:t>
            </a:r>
          </a:p>
          <a:p>
            <a:pPr marL="171450" indent="-171450">
              <a:buFont typeface="Arial" panose="020B0604020202020204" pitchFamily="34" charset="0"/>
              <a:buChar char="•"/>
            </a:pPr>
            <a:r>
              <a:rPr lang="de-CH" baseline="0" dirty="0" smtClean="0"/>
              <a:t>Eine Begleitung im Lern- und Entwicklungsprozess unterstützt Kinder und Jugendliche, zunehmend Verantwortung für ihr Tun und Handeln zu übernehmen.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Dafür braucht es ein gemeinsames Verständnis dieser erweiterten Aufgaben,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passende Unterrichts- und Schulstrukturen für gelingende Kooperationen im Team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und ein vielseitiges Repertoire an Methoden.</a:t>
            </a:r>
          </a:p>
          <a:p>
            <a:endParaRPr lang="de-CH" baseline="0" dirty="0" smtClean="0"/>
          </a:p>
          <a:p>
            <a:endParaRPr lang="de-CH" baseline="0" dirty="0" smtClean="0"/>
          </a:p>
          <a:p>
            <a:r>
              <a:rPr lang="de-CH" b="1" baseline="0" dirty="0" smtClean="0"/>
              <a:t>E 5: Lernen findet überall statt.</a:t>
            </a:r>
          </a:p>
          <a:p>
            <a:endParaRPr lang="de-CH" baseline="0" dirty="0" smtClean="0"/>
          </a:p>
          <a:p>
            <a:r>
              <a:rPr lang="de-CH" baseline="0" dirty="0" smtClean="0"/>
              <a:t>«Mami im Textilen Gestalten will ich jetzt wirklich nicht auch noch lernen!» war eine Aussage meiner Tochter. Ich fragte dann mal genauer nach, was sie damit meint. Sie hatte neben all den praktischen Arbeiten ein bisschen Materialkunde. Was für verschiedene Stoffarten (Wolle, Baumwolle etc.) es gibt. Das ist für sie lernen. Dass sie aber in der Verarbeitung der Stoffe mit zuschneiden, abmessen, zusammenheften, nähen, die richtigen Teile kombinieren, sehr viel lernt, nimmt sie nicht bewusst wahr.</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So bieten erweitert gesehen ausserschulische Lernorte </a:t>
            </a:r>
            <a:r>
              <a:rPr lang="de-CH" dirty="0" smtClean="0"/>
              <a:t>Kindern und Jugendlichen die Möglichkeit,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ihr Wissen und ihre Fähigkeiten ausserhalb des Schulzimmers zu erweitern, bemerkt oder unbemerkt.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Systematische</a:t>
            </a:r>
            <a:r>
              <a:rPr lang="de-CH" baseline="0" dirty="0" smtClean="0"/>
              <a:t> Kooperationen mit Akteuren im Sozialraum einer Schule wie Quartier, Gemeinde, Region </a:t>
            </a:r>
            <a:r>
              <a:rPr lang="de-CH" sz="1200" kern="1200" baseline="0" dirty="0" smtClean="0">
                <a:solidFill>
                  <a:schemeClr val="tx1"/>
                </a:solidFill>
                <a:effectLst/>
                <a:latin typeface="+mn-lt"/>
                <a:ea typeface="+mn-ea"/>
                <a:cs typeface="+mn-cs"/>
              </a:rPr>
              <a:t>mit Bauernhöfen, Handwerksbetrieben, Museen, Naturlehrgebieten stärken den Schulstandort und den gesellschaftlichen Zusammenhalt.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Mit dem Ausbau der Tagesstrukturen und pädagogischen</a:t>
            </a:r>
            <a:r>
              <a:rPr lang="de-CH" baseline="0" dirty="0" smtClean="0"/>
              <a:t> und organisatorischen Verbindungen von Schule und Betreuung sollen die gegenseitigen Synergien für ein ganzheitliches Lernen genutzt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1" baseline="0" dirty="0" smtClean="0"/>
          </a:p>
          <a:p>
            <a:r>
              <a:rPr lang="de-CH" dirty="0" smtClean="0"/>
              <a:t>Analog</a:t>
            </a:r>
            <a:r>
              <a:rPr lang="de-CH" baseline="0" dirty="0" smtClean="0"/>
              <a:t> dem afrikanischen Sprichwort: Es braucht ein ganzes Dorf, um ein Kind zu erziehen / zu begleiten.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Indem die Schule verschiedene Erfahrungswelten und Lernorte vernetzt, lernen Kinder und Jugendliche ganzheitlich. </a:t>
            </a:r>
            <a:endParaRPr lang="de-CH" b="1" dirty="0" smtClean="0"/>
          </a:p>
          <a:p>
            <a:endParaRPr lang="de-CH"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10</a:t>
            </a:fld>
            <a:endParaRPr lang="de-CH"/>
          </a:p>
        </p:txBody>
      </p:sp>
    </p:spTree>
    <p:extLst>
      <p:ext uri="{BB962C8B-B14F-4D97-AF65-F5344CB8AC3E}">
        <p14:creationId xmlns:p14="http://schemas.microsoft.com/office/powerpoint/2010/main" val="34189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a:t>
            </a:r>
            <a:r>
              <a:rPr lang="de-CH" sz="1200" kern="1200" baseline="0" dirty="0" smtClean="0">
                <a:solidFill>
                  <a:schemeClr val="tx1"/>
                </a:solidFill>
                <a:effectLst/>
                <a:latin typeface="+mn-lt"/>
                <a:ea typeface="+mn-ea"/>
                <a:cs typeface="+mn-cs"/>
              </a:rPr>
              <a:t> «Schulen für alle» verfolgen wir die Prämissen, dass …</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jede Schule anders ist.</a:t>
            </a:r>
            <a:r>
              <a:rPr lang="de-CH" sz="1200" kern="1200" baseline="0" dirty="0" smtClean="0">
                <a:solidFill>
                  <a:schemeClr val="tx1"/>
                </a:solidFill>
                <a:effectLst/>
                <a:latin typeface="+mn-lt"/>
                <a:ea typeface="+mn-ea"/>
                <a:cs typeface="+mn-cs"/>
              </a:rPr>
              <a:t> </a:t>
            </a:r>
          </a:p>
          <a:p>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Schule ist anderes unterwegs.</a:t>
            </a:r>
            <a:endParaRPr lang="de-CH" sz="1200" kern="1200" dirty="0" smtClean="0">
              <a:solidFill>
                <a:schemeClr val="tx1"/>
              </a:solidFill>
              <a:effectLst/>
              <a:latin typeface="+mn-lt"/>
              <a:ea typeface="+mn-ea"/>
              <a:cs typeface="+mn-cs"/>
            </a:endParaRP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Jede Schule hat </a:t>
            </a:r>
            <a:r>
              <a:rPr lang="de-CH" sz="1200" kern="1200" dirty="0" smtClean="0">
                <a:solidFill>
                  <a:schemeClr val="tx1"/>
                </a:solidFill>
                <a:effectLst/>
                <a:latin typeface="+mn-lt"/>
                <a:ea typeface="+mn-ea"/>
                <a:cs typeface="+mn-cs"/>
              </a:rPr>
              <a:t>ihre eigene Vorgeschichte, ihre</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spezifischen</a:t>
            </a:r>
            <a:r>
              <a:rPr lang="de-CH" sz="1200" kern="1200" baseline="0" dirty="0" smtClean="0">
                <a:solidFill>
                  <a:schemeClr val="tx1"/>
                </a:solidFill>
                <a:effectLst/>
                <a:latin typeface="+mn-lt"/>
                <a:ea typeface="+mn-ea"/>
                <a:cs typeface="+mn-cs"/>
              </a:rPr>
              <a:t> Bedingungen und deshalb auch ihre eigenen </a:t>
            </a:r>
            <a:r>
              <a:rPr lang="de-CH" sz="1200" kern="1200" dirty="0" smtClean="0">
                <a:solidFill>
                  <a:schemeClr val="tx1"/>
                </a:solidFill>
                <a:effectLst/>
                <a:latin typeface="+mn-lt"/>
                <a:ea typeface="+mn-ea"/>
                <a:cs typeface="+mn-cs"/>
              </a:rPr>
              <a:t>Schwerpunkte</a:t>
            </a:r>
            <a:r>
              <a:rPr lang="de-CH" sz="1200" kern="1200" baseline="0" dirty="0" smtClean="0">
                <a:solidFill>
                  <a:schemeClr val="tx1"/>
                </a:solidFill>
                <a:effectLst/>
                <a:latin typeface="+mn-lt"/>
                <a:ea typeface="+mn-ea"/>
                <a:cs typeface="+mn-cs"/>
              </a:rPr>
              <a:t> und Ressourcen.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der Umsetzung soll die</a:t>
            </a:r>
            <a:r>
              <a:rPr lang="de-CH" sz="1200" kern="1200" baseline="0" dirty="0" smtClean="0">
                <a:solidFill>
                  <a:schemeClr val="tx1"/>
                </a:solidFill>
                <a:effectLst/>
                <a:latin typeface="+mn-lt"/>
                <a:ea typeface="+mn-ea"/>
                <a:cs typeface="+mn-cs"/>
              </a:rPr>
              <a:t> Schule</a:t>
            </a:r>
            <a:r>
              <a:rPr lang="de-CH" sz="1200" kern="1200" dirty="0" smtClean="0">
                <a:solidFill>
                  <a:schemeClr val="tx1"/>
                </a:solidFill>
                <a:effectLst/>
                <a:latin typeface="+mn-lt"/>
                <a:ea typeface="+mn-ea"/>
                <a:cs typeface="+mn-cs"/>
              </a:rPr>
              <a:t> auf ihren Voraussetzungen aufbauen</a:t>
            </a:r>
            <a:r>
              <a:rPr lang="de-CH" sz="1200" kern="1200" baseline="0" dirty="0" smtClean="0">
                <a:solidFill>
                  <a:schemeClr val="tx1"/>
                </a:solidFill>
                <a:effectLst/>
                <a:latin typeface="+mn-lt"/>
                <a:ea typeface="+mn-ea"/>
                <a:cs typeface="+mn-cs"/>
              </a:rPr>
              <a:t> können </a:t>
            </a:r>
            <a:r>
              <a:rPr lang="de-CH" sz="1200" kern="1200" dirty="0" smtClean="0">
                <a:solidFill>
                  <a:schemeClr val="tx1"/>
                </a:solidFill>
                <a:effectLst/>
                <a:latin typeface="+mn-lt"/>
                <a:ea typeface="+mn-ea"/>
                <a:cs typeface="+mn-cs"/>
              </a:rPr>
              <a:t>und ihre eigenen</a:t>
            </a:r>
            <a:r>
              <a:rPr lang="de-CH" sz="1200" kern="1200" baseline="0" dirty="0" smtClean="0">
                <a:solidFill>
                  <a:schemeClr val="tx1"/>
                </a:solidFill>
                <a:effectLst/>
                <a:latin typeface="+mn-lt"/>
                <a:ea typeface="+mn-ea"/>
                <a:cs typeface="+mn-cs"/>
              </a:rPr>
              <a:t> Ziele setzen können.</a:t>
            </a: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Und wir gehen davon aus, dass Menschen motiviert sind, wenn sie sich verstanden fühlen und mitwirken können.</a:t>
            </a:r>
            <a:endParaRPr lang="de-CH" sz="1200" kern="1200" dirty="0" smtClean="0">
              <a:solidFill>
                <a:schemeClr val="tx1"/>
              </a:solidFill>
              <a:effectLst/>
              <a:latin typeface="+mn-lt"/>
              <a:ea typeface="+mn-ea"/>
              <a:cs typeface="+mn-cs"/>
            </a:endParaRPr>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791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Alle Beteiligten tragen gemeinsam die Verantwortung für eine erfolgreiche Entwicklung und Umsetzung von «Schulen für alle».</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Zentrum stehen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Partizipation,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Co-Kreation und</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gemeinsame Verantwortung.</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«Schulen für alle» beteiligt Menschen.</a:t>
            </a:r>
            <a:r>
              <a:rPr lang="de-CH" baseline="0" dirty="0" smtClean="0"/>
              <a:t> Wir ermöglichen eine Partizipation auf Augenhöhe.</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Der</a:t>
            </a:r>
            <a:r>
              <a:rPr lang="de-CH" baseline="0" dirty="0" smtClean="0"/>
              <a:t> Austausch, die gemeinsame Entwicklung von Zielen, Richtungen, Inhalten erfolgen partnerschaftlich – «Schulen für alle» beleuchtet das gesamte System Schule. Die einzelnen Entwicklungen erfolgen mit Blick fürs Ganze.</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Kultur des Teilens leben wir in der Entwicklung aber auch in der Umsetzung. Gute Praxis, kreative Ideen machen wir anderen zugänglich.</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Digitalisierung, das Weltgeschehen, herausforderndes Verhalten, politische Entscheidungen können zu Richtungsänderungen führen. Mit einem agilen Vorgehen versuchen wir, diesen Einflüssen bestmöglich zu begegnen.</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Gemeinsam entwickeln wir kreative Lösungen. Im Zentrum stehen immer die Kinder und Jugendlichen. </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132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charset="0"/>
                <a:ea typeface="+mn-ea"/>
                <a:cs typeface="+mn-cs"/>
              </a:rPr>
              <a:t>Wir sind</a:t>
            </a:r>
            <a:r>
              <a:rPr lang="de-CH" sz="1200" kern="1200" baseline="0" dirty="0" smtClean="0">
                <a:solidFill>
                  <a:schemeClr val="tx1"/>
                </a:solidFill>
                <a:effectLst/>
                <a:latin typeface="Arial" charset="0"/>
                <a:ea typeface="+mn-ea"/>
                <a:cs typeface="+mn-cs"/>
              </a:rPr>
              <a:t> in der Entwicklung und Umsetzung von Schulen für alle gemeinsam mit der </a:t>
            </a:r>
            <a:r>
              <a:rPr lang="de-CH" sz="1200" kern="1200" dirty="0" smtClean="0">
                <a:solidFill>
                  <a:schemeClr val="tx1"/>
                </a:solidFill>
                <a:effectLst/>
                <a:latin typeface="Arial" charset="0"/>
                <a:ea typeface="+mn-ea"/>
                <a:cs typeface="+mn-cs"/>
              </a:rPr>
              <a:t>Praxis,</a:t>
            </a:r>
            <a:r>
              <a:rPr lang="de-CH" sz="1200" kern="1200" baseline="0" dirty="0" smtClean="0">
                <a:solidFill>
                  <a:schemeClr val="tx1"/>
                </a:solidFill>
                <a:effectLst/>
                <a:latin typeface="Arial" charset="0"/>
                <a:ea typeface="+mn-ea"/>
                <a:cs typeface="+mn-cs"/>
              </a:rPr>
              <a:t> Wissenschaft und Verwaltung sowie Partnerverbände gemeinsam unterwegs. </a:t>
            </a:r>
            <a:endParaRPr lang="de-CH" b="0" baseline="0" dirty="0" smtClean="0"/>
          </a:p>
          <a:p>
            <a:endParaRPr lang="de-CH" b="0" baseline="0" dirty="0" smtClean="0"/>
          </a:p>
          <a:p>
            <a:r>
              <a:rPr lang="de-CH" b="0" baseline="0" dirty="0" smtClean="0"/>
              <a:t>Das Schulfeld, die Pädagogische Hochschule Luzern, die Dienststelle Volksschulbildung und die Partnerverbände sind Teil von «Schulen für alle».</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471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smtClean="0"/>
              <a:t>Schulen für alle ist eine Weiterentwicklung des Systems</a:t>
            </a:r>
            <a:r>
              <a:rPr lang="de-CH" b="0" baseline="0" dirty="0" smtClean="0"/>
              <a:t> Schule.</a:t>
            </a:r>
          </a:p>
          <a:p>
            <a:endParaRPr lang="de-CH" b="0" baseline="0" dirty="0" smtClean="0"/>
          </a:p>
          <a:p>
            <a:r>
              <a:rPr lang="de-CH" b="0" baseline="0" dirty="0" smtClean="0"/>
              <a:t>Der Fokus liegt sowohl in der Entwicklung als auch in der Umsetzung nicht auf der Einzelperson, sondern immer auf der Schule als Gemeinschaft bzw. als System.</a:t>
            </a:r>
          </a:p>
          <a:p>
            <a:endParaRPr lang="de-CH" b="0" baseline="0" dirty="0" smtClean="0"/>
          </a:p>
          <a:p>
            <a:pPr marL="171450" indent="-171450">
              <a:buFont typeface="Arial" panose="020B0604020202020204" pitchFamily="34" charset="0"/>
              <a:buChar char="•"/>
            </a:pPr>
            <a:r>
              <a:rPr lang="de-CH" b="0" dirty="0" smtClean="0"/>
              <a:t>Es geht also in der Umsetzung um das Zusammenwirken,</a:t>
            </a:r>
            <a:r>
              <a:rPr lang="de-CH" b="0" baseline="0" dirty="0" smtClean="0"/>
              <a:t> von Schulleitung, Steuergruppe, Gemeinderat und Bildungskommission</a:t>
            </a:r>
          </a:p>
          <a:p>
            <a:pPr marL="171450" indent="-171450">
              <a:buFont typeface="Arial" panose="020B0604020202020204" pitchFamily="34" charset="0"/>
              <a:buChar char="•"/>
            </a:pPr>
            <a:r>
              <a:rPr lang="de-CH" b="0" baseline="0" dirty="0" smtClean="0"/>
              <a:t>Es geht um das Zusammenwirken im Schulteam mit allen Fach- und Lehrpersonen, den Aufbau von gemeinsamen Haltungen, von Kultur, dem Gestalten gemeinsamer Lernprozesse von- und miteinander.</a:t>
            </a:r>
          </a:p>
          <a:p>
            <a:pPr marL="171450" indent="-171450">
              <a:buFont typeface="Arial" panose="020B0604020202020204" pitchFamily="34" charset="0"/>
              <a:buChar char="•"/>
            </a:pPr>
            <a:r>
              <a:rPr lang="de-CH" b="0" baseline="0" dirty="0" smtClean="0"/>
              <a:t>Es geht um das Zusammenwirken von Lehrpersonen an einer Klasse, einer Lerngruppe mit dem Kind, Jugendlichen, den Eltern, Fachpersonen.</a:t>
            </a:r>
          </a:p>
          <a:p>
            <a:endParaRPr lang="de-CH" b="0" baseline="0" dirty="0" smtClean="0"/>
          </a:p>
          <a:p>
            <a:r>
              <a:rPr lang="de-CH" b="0" baseline="0" dirty="0" smtClean="0"/>
              <a:t>Es sind also immer mehrere Perspektiven drin auf den verschiedenen Ebenen.</a:t>
            </a:r>
          </a:p>
          <a:p>
            <a:endParaRPr lang="de-CH" b="0" baseline="0" dirty="0" smtClean="0"/>
          </a:p>
          <a:p>
            <a:r>
              <a:rPr lang="de-CH" b="0" baseline="0" dirty="0" smtClean="0"/>
              <a:t>Nun wie gelingt uns das Zusammenwirken von Praxis, Wissenschaft, Bildungsverwaltung und Partnerverbänden.</a:t>
            </a:r>
            <a:endParaRPr lang="de-CH" b="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3206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 verschiedenen Themen in Schulen für alle sind stark miteinander verknüpft.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Projektorganisation von «Schulen für alle» </a:t>
            </a:r>
            <a:r>
              <a:rPr lang="de-CH" dirty="0" smtClean="0"/>
              <a:t>ermöglicht die Vernetzung der Kompetenzen</a:t>
            </a:r>
            <a:r>
              <a:rPr lang="de-CH" baseline="0" dirty="0" smtClean="0"/>
              <a:t> aber auch der Inhalte</a:t>
            </a:r>
            <a:r>
              <a:rPr lang="de-CH" dirty="0" smtClean="0"/>
              <a:t>.</a:t>
            </a:r>
            <a:endParaRPr lang="de-CH" baseline="0" dirty="0" smtClean="0"/>
          </a:p>
          <a:p>
            <a:r>
              <a:rPr lang="de-CH" sz="1200" kern="1200" dirty="0" smtClean="0">
                <a:solidFill>
                  <a:schemeClr val="tx1"/>
                </a:solidFill>
                <a:effectLst/>
                <a:latin typeface="Arial" charset="0"/>
                <a:ea typeface="+mn-ea"/>
                <a:cs typeface="+mn-cs"/>
              </a:rPr>
              <a:t>In den Kreisen vereinen sich die verschiedenen Kompetenzen der Dienststelle Volksschulbildung, der Wissenschaft, der Partnerverbände sowie der Praxis.</a:t>
            </a:r>
          </a:p>
          <a:p>
            <a:r>
              <a:rPr lang="de-CH" sz="1200" kern="1200" dirty="0" smtClean="0">
                <a:solidFill>
                  <a:schemeClr val="tx1"/>
                </a:solidFill>
                <a:effectLst/>
                <a:latin typeface="Arial" charset="0"/>
                <a:ea typeface="+mn-ea"/>
                <a:cs typeface="+mn-cs"/>
              </a:rPr>
              <a:t>Kern der Entwicklungsarbeiten ist die Bausteingruppe.</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vereint Personen, die Kompetenzen, Wissen, Freude am Bausteinthema mitbringen, z. B. zu kooperativen Lernformen oder zur Ausgestaltung des Berufsauftrags für Lehrpersonen oder der Förderung und Beurteilung überfachlicher Kompetenzen oder der Auseinandersetzung mit nachhaltiger 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Wir haben also in JEDER Bausteingruppe (rote Kreise) die PH LU, Lehrpersonen und Schulleitende vertreten.</a:t>
            </a:r>
          </a:p>
          <a:p>
            <a:r>
              <a:rPr lang="de-CH" sz="1200" kern="1200" baseline="0" dirty="0" smtClean="0">
                <a:solidFill>
                  <a:schemeClr val="tx1"/>
                </a:solidFill>
                <a:effectLst/>
                <a:latin typeface="Arial" charset="0"/>
                <a:ea typeface="+mn-ea"/>
                <a:cs typeface="+mn-cs"/>
              </a:rPr>
              <a:t>Dazu kommen je nach Bausteinthema weitere Fachpersonen z. B. von privaten Sonderschulen, weiteren kantonalen Fach-, Dienststellen, Partnerverbänden dazu.</a:t>
            </a:r>
          </a:p>
          <a:p>
            <a:r>
              <a:rPr lang="de-CH" sz="1200" kern="1200" baseline="0" dirty="0" smtClean="0">
                <a:solidFill>
                  <a:schemeClr val="tx1"/>
                </a:solidFill>
                <a:effectLst/>
                <a:latin typeface="Arial" charset="0"/>
                <a:ea typeface="+mn-ea"/>
                <a:cs typeface="+mn-cs"/>
              </a:rPr>
              <a:t>Geleitet werden die Bausteine von Personen aus der Dienststelle Volksschulbildung.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bereitet alles zu ihrem Bausteinthema auf. Sie schaut, z. B. was die Wissenschaft zum Thema sagt. Wie es andere Kantone lösen, was der Schweizerische Schulleiterinnen und Schulleiterverband meint, was der Schweizerische Lehrerinnen und Lehrerverband zum Thema sagt, bezieht Studien bei. Sie entwickelt die Zielsetzung, die Herangehensweise, den Aufbau des Bausteins </a:t>
            </a:r>
            <a:r>
              <a:rPr lang="de-CH" sz="1200" kern="1200" baseline="0" dirty="0" err="1" smtClean="0">
                <a:solidFill>
                  <a:schemeClr val="tx1"/>
                </a:solidFill>
                <a:effectLst/>
                <a:latin typeface="Arial" charset="0"/>
                <a:ea typeface="+mn-ea"/>
                <a:cs typeface="+mn-cs"/>
              </a:rPr>
              <a:t>workshopartig</a:t>
            </a:r>
            <a:r>
              <a:rPr lang="de-CH" sz="1200" kern="1200" baseline="0" dirty="0" smtClean="0">
                <a:solidFill>
                  <a:schemeClr val="tx1"/>
                </a:solidFill>
                <a:effectLst/>
                <a:latin typeface="Arial" charset="0"/>
                <a:ea typeface="+mn-ea"/>
                <a:cs typeface="+mn-cs"/>
              </a:rPr>
              <a:t>.</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Alle, die in den Bausteinen mitarbeiten sind freiwillig dabei und arbeiten aus ihrem Interesse fürs Thema heraus bei uns mit.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8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8452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 jedem der 5 Entwicklungsschwerpunkt definieren mehrere Handlungsfelder die Ausprägungen, die beleuchtet werden müssen.</a:t>
            </a:r>
          </a:p>
          <a:p>
            <a:r>
              <a:rPr lang="de-CH" baseline="0" dirty="0" smtClean="0"/>
              <a:t>Gemeinsam mit den SL priorisierten wir die Bausteine in drei Phasen.</a:t>
            </a:r>
          </a:p>
          <a:p>
            <a:r>
              <a:rPr lang="de-CH" baseline="0" dirty="0" smtClean="0"/>
              <a:t>Hier sehen Sie die ausgewählten Handlungsfelder der Entwicklungsschwerpunkte für die erste Phase von ca. 4 Jahren.</a:t>
            </a:r>
          </a:p>
          <a:p>
            <a:endParaRPr lang="de-CH" dirty="0" smtClean="0"/>
          </a:p>
          <a:p>
            <a:r>
              <a:rPr lang="de-CH" dirty="0" smtClean="0"/>
              <a:t>Am Beispiel der Überfachlichen</a:t>
            </a:r>
            <a:r>
              <a:rPr lang="de-CH" baseline="0" dirty="0" smtClean="0"/>
              <a:t> Kompetenzen illustrieren wir nun, wozu die Bausteinentwicklungen dienlich sind und wie sie sich ausgestaltet.</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748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 jedem</a:t>
            </a:r>
            <a:r>
              <a:rPr lang="de-CH" baseline="0" dirty="0" smtClean="0"/>
              <a:t> dieser Handlungsfelder gibt es sogenannte Bausteine.</a:t>
            </a:r>
          </a:p>
          <a:p>
            <a:r>
              <a:rPr lang="de-CH" baseline="0" dirty="0" smtClean="0"/>
              <a:t>Ein Baustein ist einem spezifischen Thema gewidmet und ist als Endprodukt so etwas wie eine Unterrichtseinheit für Schulteams.</a:t>
            </a:r>
          </a:p>
          <a:p>
            <a:r>
              <a:rPr lang="de-CH" baseline="0" dirty="0" smtClean="0"/>
              <a:t>Die Schulleitung kann entlang des Bausteins ein Thema mit ihrem Team bearbeiten.</a:t>
            </a:r>
          </a:p>
          <a:p>
            <a:endParaRPr lang="de-CH" baseline="0" dirty="0" smtClean="0"/>
          </a:p>
          <a:p>
            <a:r>
              <a:rPr lang="de-CH" baseline="0" dirty="0" smtClean="0"/>
              <a:t>Nehmen wir z. B. aus dem Handlungsfeld 2.2 «Überfachliche Kompetenzen» den Baustein überfachliche Kompetenzen: Förderung und Beurteilung.</a:t>
            </a:r>
          </a:p>
          <a:p>
            <a:r>
              <a:rPr lang="de-CH" baseline="0" dirty="0" smtClean="0"/>
              <a:t>In diesem Baustein setzen wir uns intensiv damit auseinander, was denn z. B. Förderung der überfachlichen Kompetenzen bedeutet, was es dazu braucht, wie wir das angehen könnten.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810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All die vielen Bausteine, die wir vorhin klein im Hintergrund gesehen haben, sind einer von drei Entwicklungsphasen von je 4 Jahren bis 2035 zugeordnet.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In der Regionalkonferenz im Herbst 2021, haben Schulleitende die Bausteine gemäss aufgrund der Themen priorisiert. Es ging darum, anzugeben, was Schulen aktuell beschäftigt und wo Themen dringlich sind.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Dienststelle Volksschulbildung hat ebenfalls eine Priorisierung vorgenommen und die Priorisierung der Schulleitenden unter dem Aspekt von nationalen und politischen Entwicklungen angeschaut.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Entstanden ist eine Einteilung der Bausteine in die drei Phasen.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haben jetzt eine Grobplanung der Phase 1.</a:t>
            </a: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113224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Katja Weber Co-Projektleiterin „Schulen für alle“,</a:t>
            </a:r>
            <a:r>
              <a:rPr lang="de-CH" b="0" i="0" baseline="0" dirty="0" smtClean="0">
                <a:solidFill>
                  <a:srgbClr val="303133"/>
                </a:solidFill>
                <a:effectLst/>
                <a:latin typeface="SegoeUI"/>
              </a:rPr>
              <a:t> </a:t>
            </a:r>
            <a:r>
              <a:rPr lang="de-CH" b="0" i="0" dirty="0" smtClean="0">
                <a:solidFill>
                  <a:srgbClr val="303133"/>
                </a:solidFill>
                <a:effectLst/>
                <a:latin typeface="SegoeUI"/>
              </a:rPr>
              <a:t>Fachberaterin </a:t>
            </a:r>
            <a:r>
              <a:rPr lang="de-CH" b="0" i="0" dirty="0" err="1" smtClean="0">
                <a:solidFill>
                  <a:srgbClr val="303133"/>
                </a:solidFill>
                <a:effectLst/>
                <a:latin typeface="SegoeUI"/>
              </a:rPr>
              <a:t>Digitalität</a:t>
            </a:r>
            <a:r>
              <a:rPr lang="de-CH" b="0" i="0" dirty="0" smtClean="0">
                <a:solidFill>
                  <a:srgbClr val="303133"/>
                </a:solidFill>
                <a:effectLst/>
                <a:latin typeface="SegoeUI"/>
              </a:rPr>
              <a:t> in der DVS</a:t>
            </a:r>
            <a:endParaRPr lang="de-CH" baseline="0" dirty="0" smtClean="0"/>
          </a:p>
          <a:p>
            <a:endParaRPr lang="de-CH" baseline="0" dirty="0" smtClean="0"/>
          </a:p>
          <a:p>
            <a:r>
              <a:rPr lang="de-CH" b="0" i="0" dirty="0" smtClean="0">
                <a:solidFill>
                  <a:srgbClr val="303133"/>
                </a:solidFill>
                <a:effectLst/>
                <a:latin typeface="SegoeUI"/>
              </a:rPr>
              <a:t>Patrick Schmidt Co-Projektleiter „Schulen für alle“, Bereichsleiter Schulentwicklung</a:t>
            </a:r>
            <a:endParaRPr lang="de-CH"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337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Grobplanung der </a:t>
            </a:r>
            <a:r>
              <a:rPr lang="de-CH" dirty="0" smtClean="0"/>
              <a:t>Phase 1 zeigt auf,</a:t>
            </a:r>
            <a:r>
              <a:rPr lang="de-CH" baseline="0" dirty="0" smtClean="0"/>
              <a:t> in welchem Zeitraum der Baustein entwickelt wird und ab wann er den Schulen für die Umsetzung bereit steht.</a:t>
            </a:r>
          </a:p>
          <a:p>
            <a:endParaRPr lang="de-CH" baseline="0" dirty="0" smtClean="0"/>
          </a:p>
          <a:p>
            <a:r>
              <a:rPr lang="de-CH" sz="1200" b="0" i="0" kern="1200" dirty="0" smtClean="0">
                <a:solidFill>
                  <a:schemeClr val="tx1"/>
                </a:solidFill>
                <a:effectLst/>
                <a:latin typeface="+mn-lt"/>
                <a:ea typeface="+mn-ea"/>
                <a:cs typeface="+mn-cs"/>
              </a:rPr>
              <a:t>Die Phase 1 dauert von 2023 bis 2027. </a:t>
            </a:r>
          </a:p>
          <a:p>
            <a:endParaRPr lang="de-CH" baseline="0" dirty="0" smtClean="0"/>
          </a:p>
          <a:p>
            <a:r>
              <a:rPr lang="de-CH" baseline="0" dirty="0" smtClean="0"/>
              <a:t>Ausgefüllte Balken sind obligatorische Bausteine.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173024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Obligatorische Bausteine beinhalten Themen, die entweder rechtlich verankert sind oder einer politischen Strategie folgen. Die Ziele dieser Bausteine sind von allen Schulen verbindlich zu verfolgen, weil damit auch eine gleichwertige Schulqualität angestrebt wird. Die Prozesse der Zielerreichung liegen in der Verantwortung der Schule.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0" i="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Bis 2027 müssen die Schulen mit der Bearbeitung der obligatorischen Bausteine begonnen haben. Für die Umsetzung rechtlicher Vorgaben gibt es Fristen, die in der partizipativen Entwicklung des obligatorischen Bausteins definiert werden.</a:t>
            </a:r>
            <a:endParaRPr lang="de-CH" baseline="0" dirty="0" smtClean="0"/>
          </a:p>
          <a:p>
            <a:endParaRPr lang="de-CH" dirty="0" smtClean="0"/>
          </a:p>
          <a:p>
            <a:r>
              <a:rPr lang="de-CH" dirty="0" smtClean="0"/>
              <a:t>Die Dienststelle Volksschulbildung definierte die obligatorischen Bausteine</a:t>
            </a:r>
            <a:r>
              <a:rPr lang="de-CH" baseline="0" dirty="0" smtClean="0"/>
              <a:t> aufgrund wissenschaftlicher Erkenntnisse und nationaler Tendenzen von Entwicklungen in der Bildung.</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21755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de-CH" sz="1200" b="0" i="0" kern="1200" dirty="0" smtClean="0">
                <a:solidFill>
                  <a:schemeClr val="tx1"/>
                </a:solidFill>
                <a:effectLst/>
                <a:latin typeface="+mn-lt"/>
                <a:ea typeface="+mn-ea"/>
                <a:cs typeface="+mn-cs"/>
              </a:rPr>
              <a:t>Generell bieten Bausteine den Schulen die Möglichkeit, sich in einem Thema weiterzuentwickeln und die vorhandene Qualität zu vertiefen. Die ‘freiwilligen’ Bausteine ermöglichen Schulen, ihr Profil zu schärfen. Mit der Umsetzung der Bausteine wird generell eine gleichwertige, hohe Schulqualität angestrebt.</a:t>
            </a:r>
            <a:endParaRPr lang="de-CH" dirty="0" smtClean="0"/>
          </a:p>
          <a:p>
            <a:pPr>
              <a:buFont typeface="Wingdings" panose="05000000000000000000" pitchFamily="2" charset="2"/>
              <a:buNone/>
            </a:pPr>
            <a:endParaRPr lang="de-CH"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40277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Wenn wir heute auf die Bausteine schauen, dann sehen wir eine Beschreibung, die auf dem aktuellen Kenntnisstand beruht.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Wir haben Themen wie Verhalten,</a:t>
            </a:r>
            <a:r>
              <a:rPr lang="de-CH" sz="1200" kern="1200" baseline="0" dirty="0" smtClean="0">
                <a:solidFill>
                  <a:schemeClr val="tx1"/>
                </a:solidFill>
                <a:effectLst/>
                <a:latin typeface="+mn-lt"/>
                <a:ea typeface="+mn-ea"/>
                <a:cs typeface="+mn-cs"/>
              </a:rPr>
              <a:t> Lesen fördern, Kooperatives Lernen, Design </a:t>
            </a:r>
            <a:r>
              <a:rPr lang="de-CH" sz="1200" kern="1200" baseline="0" dirty="0" err="1" smtClean="0">
                <a:solidFill>
                  <a:schemeClr val="tx1"/>
                </a:solidFill>
                <a:effectLst/>
                <a:latin typeface="+mn-lt"/>
                <a:ea typeface="+mn-ea"/>
                <a:cs typeface="+mn-cs"/>
              </a:rPr>
              <a:t>Thinking</a:t>
            </a:r>
            <a:r>
              <a:rPr lang="de-CH" sz="1200" kern="1200" baseline="0" dirty="0" smtClean="0">
                <a:solidFill>
                  <a:schemeClr val="tx1"/>
                </a:solidFill>
                <a:effectLst/>
                <a:latin typeface="+mn-lt"/>
                <a:ea typeface="+mn-ea"/>
                <a:cs typeface="+mn-cs"/>
              </a:rPr>
              <a:t>, die bereits in der Produktkonzeption sind.</a:t>
            </a:r>
            <a:endParaRPr lang="de-CH" sz="1200" kern="1200" dirty="0" smtClean="0">
              <a:solidFill>
                <a:schemeClr val="tx1"/>
              </a:solidFill>
              <a:effectLst/>
              <a:latin typeface="+mn-lt"/>
              <a:ea typeface="+mn-ea"/>
              <a:cs typeface="+mn-cs"/>
            </a:endParaRP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Da wir als Lehrpersonen, Schulleitende, Bildungskommissionen gemeinsam mit Vertretenden aus der Wissenschaft und der Dienststelle Volksschulbildung die Ziele, Inhalte, Produkte der Bausteine mitentwickeln, gibt es zum jetzigen Zeitpunkt noch keine fertigen Produkte. Zu den fertigen</a:t>
            </a:r>
            <a:r>
              <a:rPr lang="de-CH" sz="1200" kern="1200" baseline="0" dirty="0" smtClean="0">
                <a:solidFill>
                  <a:schemeClr val="tx1"/>
                </a:solidFill>
                <a:effectLst/>
                <a:latin typeface="+mn-lt"/>
                <a:ea typeface="+mn-ea"/>
                <a:cs typeface="+mn-cs"/>
              </a:rPr>
              <a:t> Produkten gibt es Feinziele.</a:t>
            </a:r>
          </a:p>
          <a:p>
            <a:pPr lvl="0"/>
            <a:endParaRPr lang="de-CH" sz="1200" kern="1200" baseline="0" dirty="0" smtClean="0">
              <a:solidFill>
                <a:schemeClr val="tx1"/>
              </a:solidFill>
              <a:effectLst/>
              <a:latin typeface="+mn-lt"/>
              <a:ea typeface="+mn-ea"/>
              <a:cs typeface="+mn-cs"/>
            </a:endParaRPr>
          </a:p>
          <a:p>
            <a:pPr lvl="0"/>
            <a:r>
              <a:rPr lang="de-CH" sz="1200" kern="1200" baseline="0" dirty="0" smtClean="0">
                <a:solidFill>
                  <a:schemeClr val="tx1"/>
                </a:solidFill>
                <a:effectLst/>
                <a:latin typeface="+mn-lt"/>
                <a:ea typeface="+mn-ea"/>
                <a:cs typeface="+mn-cs"/>
              </a:rPr>
              <a:t>Sämtliche Bausteine stützen sich auf den Orientierungsrahmen Schulqualität der Dienststelle Volksschulbildung.</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177683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24</a:t>
            </a:fld>
            <a:endParaRPr lang="de-CH"/>
          </a:p>
        </p:txBody>
      </p:sp>
    </p:spTree>
    <p:extLst>
      <p:ext uri="{BB962C8B-B14F-4D97-AF65-F5344CB8AC3E}">
        <p14:creationId xmlns:p14="http://schemas.microsoft.com/office/powerpoint/2010/main" val="331398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Wozu dienen die Bausteine?</a:t>
            </a:r>
          </a:p>
          <a:p>
            <a:r>
              <a:rPr lang="de-CH" sz="1200" kern="1200" dirty="0" smtClean="0">
                <a:solidFill>
                  <a:schemeClr val="tx1"/>
                </a:solidFill>
                <a:effectLst/>
                <a:latin typeface="+mn-lt"/>
                <a:ea typeface="+mn-ea"/>
                <a:cs typeface="+mn-cs"/>
              </a:rPr>
              <a:t> </a:t>
            </a:r>
          </a:p>
          <a:p>
            <a:r>
              <a:rPr lang="de-CH" sz="1200" i="1" kern="1200" dirty="0" smtClean="0">
                <a:solidFill>
                  <a:schemeClr val="tx1"/>
                </a:solidFill>
                <a:effectLst/>
                <a:latin typeface="+mn-lt"/>
                <a:ea typeface="+mn-ea"/>
                <a:cs typeface="+mn-cs"/>
              </a:rPr>
              <a:t>Bitte kurz lesen.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25</a:t>
            </a:fld>
            <a:endParaRPr lang="de-CH"/>
          </a:p>
        </p:txBody>
      </p:sp>
    </p:spTree>
    <p:extLst>
      <p:ext uri="{BB962C8B-B14F-4D97-AF65-F5344CB8AC3E}">
        <p14:creationId xmlns:p14="http://schemas.microsoft.com/office/powerpoint/2010/main" val="6126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26</a:t>
            </a:fld>
            <a:endParaRPr lang="de-CH"/>
          </a:p>
        </p:txBody>
      </p:sp>
    </p:spTree>
    <p:extLst>
      <p:ext uri="{BB962C8B-B14F-4D97-AF65-F5344CB8AC3E}">
        <p14:creationId xmlns:p14="http://schemas.microsoft.com/office/powerpoint/2010/main" val="387203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Mit den Bausteinen soll</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eine nachhaltige</a:t>
            </a:r>
            <a:r>
              <a:rPr lang="de-CH" sz="1200" kern="1200" baseline="0" dirty="0" smtClean="0">
                <a:solidFill>
                  <a:schemeClr val="tx1"/>
                </a:solidFill>
                <a:effectLst/>
                <a:latin typeface="+mn-lt"/>
                <a:ea typeface="+mn-ea"/>
                <a:cs typeface="+mn-cs"/>
              </a:rPr>
              <a:t> Schul- und Unterrichtsentwicklung bewirkt werden.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27</a:t>
            </a:fld>
            <a:endParaRPr lang="de-CH"/>
          </a:p>
        </p:txBody>
      </p:sp>
    </p:spTree>
    <p:extLst>
      <p:ext uri="{BB962C8B-B14F-4D97-AF65-F5344CB8AC3E}">
        <p14:creationId xmlns:p14="http://schemas.microsoft.com/office/powerpoint/2010/main" val="244981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Bausteine richten sich in erster Linie an Schulleitungen.</a:t>
            </a:r>
            <a:endParaRPr lang="de-CH" baseline="0" dirty="0" smtClean="0"/>
          </a:p>
          <a:p>
            <a:endParaRPr lang="de-CH" baseline="0" dirty="0" smtClean="0"/>
          </a:p>
          <a:p>
            <a:r>
              <a:rPr lang="de-CH" baseline="0" dirty="0" smtClean="0"/>
              <a:t>Lehr- und Fachpersonen arbeiten im Rahmen einer Teamentwicklung an den Bausteinen bzw. mit Materialien aus den Bausteinen.</a:t>
            </a:r>
          </a:p>
          <a:p>
            <a:endParaRPr lang="de-CH" dirty="0" smtClean="0"/>
          </a:p>
          <a:p>
            <a:r>
              <a:rPr lang="de-CH" b="1" dirty="0" smtClean="0"/>
              <a:t>Prozess</a:t>
            </a:r>
          </a:p>
          <a:p>
            <a:r>
              <a:rPr lang="de-CH" dirty="0" smtClean="0"/>
              <a:t>Mit</a:t>
            </a:r>
            <a:r>
              <a:rPr lang="de-CH" baseline="0" dirty="0" smtClean="0"/>
              <a:t> dem Baustein steht Schulen einerseits ein durchdachter Prozess zur Verfügung, wie eine Schule das Bausteinthema angehen kann.</a:t>
            </a:r>
          </a:p>
          <a:p>
            <a:r>
              <a:rPr lang="de-CH" baseline="0" dirty="0" smtClean="0"/>
              <a:t>Es geht um einen Einstieg, der auf das Thema einstimmt</a:t>
            </a:r>
          </a:p>
          <a:p>
            <a:endParaRPr lang="de-CH" baseline="0" dirty="0" smtClean="0"/>
          </a:p>
          <a:p>
            <a:r>
              <a:rPr lang="de-CH" baseline="0" dirty="0" smtClean="0"/>
              <a:t>Zentral im Prozess ist die Analyse, wo wir im Baustein stehen, wie wir die Einführung des Bauteinthemas planen können. Was möchten wir erreichen? Wir möchten z. B. eine gemeinsame Förderung der überfachlichen Kompetenzen etablieren. Alle an der Klasse unterrichtenden Lehrpersonen sind dafür verantwortlich. Wir planen die Überfachlichen Kompetenzen zusammen, wir bewerten sie für das Zeugnis in einer pädagogischen Konferenz.</a:t>
            </a:r>
          </a:p>
          <a:p>
            <a:endParaRPr lang="de-CH" baseline="0" dirty="0" smtClean="0"/>
          </a:p>
          <a:p>
            <a:r>
              <a:rPr lang="de-CH" b="1" baseline="0" dirty="0" smtClean="0"/>
              <a:t>Kompetenzaufbau</a:t>
            </a:r>
          </a:p>
          <a:p>
            <a:r>
              <a:rPr lang="de-CH" baseline="0" dirty="0" smtClean="0"/>
              <a:t>Abgestimmt auf die Zielsetzung des Bausteins, erhalten die Schulen eine Art Lernumgebung, wie Wissen </a:t>
            </a:r>
            <a:r>
              <a:rPr lang="de-CH" baseline="0" dirty="0" err="1" smtClean="0"/>
              <a:t>erweiteret</a:t>
            </a:r>
            <a:r>
              <a:rPr lang="de-CH" baseline="0" dirty="0" smtClean="0"/>
              <a:t>, Kompetenzen zum Thema aufgebaut werden können.</a:t>
            </a:r>
          </a:p>
          <a:p>
            <a:r>
              <a:rPr lang="de-CH" baseline="0" dirty="0" smtClean="0"/>
              <a:t>z. B. Welches </a:t>
            </a:r>
            <a:r>
              <a:rPr lang="de-CH" baseline="0" dirty="0" err="1" smtClean="0"/>
              <a:t>Mindset</a:t>
            </a:r>
            <a:r>
              <a:rPr lang="de-CH" baseline="0" dirty="0" smtClean="0"/>
              <a:t> ist förderlich für Stärken- und Förderorientierung?</a:t>
            </a:r>
          </a:p>
          <a:p>
            <a:r>
              <a:rPr lang="de-CH" baseline="0" dirty="0" smtClean="0"/>
              <a:t>Was ist ein </a:t>
            </a:r>
            <a:r>
              <a:rPr lang="de-CH" baseline="0" dirty="0" err="1" smtClean="0"/>
              <a:t>fixed</a:t>
            </a:r>
            <a:r>
              <a:rPr lang="de-CH" baseline="0" dirty="0" smtClean="0"/>
              <a:t> </a:t>
            </a:r>
            <a:r>
              <a:rPr lang="de-CH" baseline="0" dirty="0" err="1" smtClean="0"/>
              <a:t>Mindset</a:t>
            </a:r>
            <a:r>
              <a:rPr lang="de-CH" baseline="0" dirty="0" smtClean="0"/>
              <a:t>, was ein </a:t>
            </a:r>
            <a:r>
              <a:rPr lang="de-CH" baseline="0" dirty="0" err="1" smtClean="0"/>
              <a:t>growth</a:t>
            </a:r>
            <a:r>
              <a:rPr lang="de-CH" baseline="0" dirty="0" smtClean="0"/>
              <a:t> </a:t>
            </a:r>
            <a:r>
              <a:rPr lang="de-CH" baseline="0" dirty="0" err="1" smtClean="0"/>
              <a:t>Mindset</a:t>
            </a:r>
            <a:r>
              <a:rPr lang="de-CH" baseline="0" dirty="0" smtClean="0"/>
              <a:t>? Was heisst eine Diagnose im Kontext von überfachlichen Kompetenzen? Z. B. Fallbeispiel dazu., die diskutiert werden</a:t>
            </a:r>
          </a:p>
          <a:p>
            <a:r>
              <a:rPr lang="de-CH" baseline="0" dirty="0" smtClean="0"/>
              <a:t>Zentral bei den Bausteinen ist die Kultur. </a:t>
            </a:r>
          </a:p>
          <a:p>
            <a:endParaRPr lang="de-CH" dirty="0" smtClean="0"/>
          </a:p>
          <a:p>
            <a:r>
              <a:rPr lang="de-CH" b="1" dirty="0" smtClean="0"/>
              <a:t>Kultur</a:t>
            </a:r>
          </a:p>
          <a:p>
            <a:r>
              <a:rPr lang="de-CH" dirty="0" smtClean="0"/>
              <a:t>Welches </a:t>
            </a:r>
            <a:r>
              <a:rPr lang="de-CH" dirty="0" err="1" smtClean="0"/>
              <a:t>Mindset</a:t>
            </a:r>
            <a:r>
              <a:rPr lang="de-CH" dirty="0" smtClean="0"/>
              <a:t> habe ich?</a:t>
            </a:r>
          </a:p>
          <a:p>
            <a:r>
              <a:rPr lang="de-CH" dirty="0" smtClean="0"/>
              <a:t>Wie</a:t>
            </a:r>
            <a:r>
              <a:rPr lang="de-CH" baseline="0" dirty="0" smtClean="0"/>
              <a:t> leben wir eine Förderorientierung? Wie kann ich Meldezettel, Striche bei Vergehen in eine Förderorientierung ummünzen?</a:t>
            </a:r>
          </a:p>
          <a:p>
            <a:r>
              <a:rPr lang="de-CH" baseline="0" dirty="0" smtClean="0"/>
              <a:t>Wie formulieren wir Beobachtungen? Was für Beobachtungen formulieren wir?</a:t>
            </a:r>
          </a:p>
          <a:p>
            <a:endParaRPr lang="de-CH" baseline="0" dirty="0" smtClean="0"/>
          </a:p>
          <a:p>
            <a:r>
              <a:rPr lang="de-CH" b="1" baseline="0" dirty="0" smtClean="0"/>
              <a:t>Kommunikation</a:t>
            </a:r>
          </a:p>
          <a:p>
            <a:r>
              <a:rPr lang="de-CH" baseline="0" dirty="0" smtClean="0"/>
              <a:t>Gerade bei den überfachlichen Kompetenzen spielen Eltern eine zentrale Rolle.</a:t>
            </a:r>
          </a:p>
          <a:p>
            <a:r>
              <a:rPr lang="de-CH" baseline="0" dirty="0" smtClean="0"/>
              <a:t>Der Baustein bietet Anregungen, wie Eltern informiert werden können z. B. mit möglichen Foliensätzen.</a:t>
            </a:r>
          </a:p>
          <a:p>
            <a:r>
              <a:rPr lang="de-CH" baseline="0" dirty="0" smtClean="0"/>
              <a:t>Wie kann Eltern die Förderorientierung erklärt werden?</a:t>
            </a:r>
          </a:p>
          <a:p>
            <a:r>
              <a:rPr lang="de-CH" baseline="0" dirty="0" smtClean="0"/>
              <a:t>Welche Informationen sind zentral dafür?</a:t>
            </a:r>
          </a:p>
          <a:p>
            <a:r>
              <a:rPr lang="de-CH" baseline="0" dirty="0" smtClean="0"/>
              <a:t>Was müssen Eltern verstehen?</a:t>
            </a:r>
          </a:p>
          <a:p>
            <a:endParaRPr lang="de-CH" baseline="0" dirty="0" smtClean="0"/>
          </a:p>
          <a:p>
            <a:r>
              <a:rPr lang="de-CH" baseline="0" dirty="0" smtClean="0"/>
              <a:t>Dies ein paar Punkte, die die Bausteine bieten.</a:t>
            </a:r>
          </a:p>
        </p:txBody>
      </p:sp>
      <p:sp>
        <p:nvSpPr>
          <p:cNvPr id="4" name="Foliennummernplatzhalter 3"/>
          <p:cNvSpPr>
            <a:spLocks noGrp="1"/>
          </p:cNvSpPr>
          <p:nvPr>
            <p:ph type="sldNum" sz="quarter" idx="10"/>
          </p:nvPr>
        </p:nvSpPr>
        <p:spPr/>
        <p:txBody>
          <a:bodyPr/>
          <a:lstStyle/>
          <a:p>
            <a:fld id="{D8FFF4FE-F8FC-4C1D-BEE1-E343905C3304}" type="slidenum">
              <a:rPr lang="de-CH" smtClean="0"/>
              <a:t>28</a:t>
            </a:fld>
            <a:endParaRPr lang="de-CH"/>
          </a:p>
        </p:txBody>
      </p:sp>
    </p:spTree>
    <p:extLst>
      <p:ext uri="{BB962C8B-B14F-4D97-AF65-F5344CB8AC3E}">
        <p14:creationId xmlns:p14="http://schemas.microsoft.com/office/powerpoint/2010/main" val="9896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Die Unterlagen</a:t>
            </a:r>
            <a:r>
              <a:rPr lang="de-CH" sz="1200" kern="1200" baseline="0" dirty="0" smtClean="0">
                <a:solidFill>
                  <a:schemeClr val="tx1"/>
                </a:solidFill>
                <a:effectLst/>
                <a:latin typeface="+mn-lt"/>
                <a:ea typeface="+mn-ea"/>
                <a:cs typeface="+mn-cs"/>
              </a:rPr>
              <a:t> werden auf einer eigens entwickelten digitalen Plattform zur </a:t>
            </a:r>
            <a:r>
              <a:rPr lang="de-CH" sz="1200" kern="1200" dirty="0" smtClean="0">
                <a:solidFill>
                  <a:schemeClr val="tx1"/>
                </a:solidFill>
                <a:effectLst/>
                <a:latin typeface="+mn-lt"/>
                <a:ea typeface="+mn-ea"/>
                <a:cs typeface="+mn-cs"/>
              </a:rPr>
              <a:t>Verfügung gestellt.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Auf dieser wird alles open Source zur Verfügung stehen und so strukturiert und aufbereitet daher kommen, dass sich alle wie in einer Lernwelt bewegen können.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29</a:t>
            </a:fld>
            <a:endParaRPr lang="de-CH"/>
          </a:p>
        </p:txBody>
      </p:sp>
    </p:spTree>
    <p:extLst>
      <p:ext uri="{BB962C8B-B14F-4D97-AF65-F5344CB8AC3E}">
        <p14:creationId xmlns:p14="http://schemas.microsoft.com/office/powerpoint/2010/main" val="19846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Jeder Mensch ist einzigartig. In der Schule bauen Kinder und Jugendliche</a:t>
            </a:r>
            <a:r>
              <a:rPr lang="de-CH" baseline="0" dirty="0" smtClean="0"/>
              <a:t> auf ihren Stärken und Erfahrungen auf und entfalten ihr Potential.</a:t>
            </a:r>
          </a:p>
          <a:p>
            <a:endParaRPr lang="de-CH" baseline="0" dirty="0" smtClean="0"/>
          </a:p>
          <a:p>
            <a:r>
              <a:rPr lang="de-CH" baseline="0" dirty="0" smtClean="0"/>
              <a:t>Mit dem langfristig angelegten Entwicklungsvorhaben «Schulen für alle» gehen wir auf den Weg die Schule für die aktuellen und künftigen Herausforderungen und Chancen fit zu machen.</a:t>
            </a:r>
          </a:p>
          <a:p>
            <a:r>
              <a:rPr lang="de-CH" baseline="0" dirty="0" smtClean="0"/>
              <a:t>Wir gestalten den Weg und die Umsetzung gemeinsam. Wir vernetzen uns, um Synergien zu nutzen, voneinander zu lernen. Wir bauen auf den Stärken der Schule und der Menschen darin auf und befähigen uns, gemeinsam für die Zukunft fit zu bleiben, fit zu werden.</a:t>
            </a:r>
          </a:p>
          <a:p>
            <a:endParaRPr lang="de-CH" baseline="0" dirty="0" smtClean="0"/>
          </a:p>
          <a:p>
            <a:r>
              <a:rPr lang="de-CH" baseline="0" dirty="0" smtClean="0"/>
              <a:t>Beleuchten wir die Zukunft aus vier Perspektiven genauer.</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353896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Kompetenzorientierung spielt in der Bausteinentwicklung und in der Umsetzung des Bausteins in der Schule eine zentrale Rolle.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kennen die Kompetenzorientierung vom kompetenzorientierten Unterricht nach Lehrplan 21.</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30</a:t>
            </a:fld>
            <a:endParaRPr lang="de-CH"/>
          </a:p>
        </p:txBody>
      </p:sp>
    </p:spTree>
    <p:extLst>
      <p:ext uri="{BB962C8B-B14F-4D97-AF65-F5344CB8AC3E}">
        <p14:creationId xmlns:p14="http://schemas.microsoft.com/office/powerpoint/2010/main" val="359710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kennen sie vom kompetenzorientierten Unterricht nach Lehrplan 21.</a:t>
            </a:r>
          </a:p>
          <a:p>
            <a:r>
              <a:rPr lang="de-CH" baseline="0" dirty="0" smtClean="0"/>
              <a:t>Im Kompetenzorientierten Unterricht</a:t>
            </a:r>
          </a:p>
          <a:p>
            <a:r>
              <a:rPr lang="de-CH" baseline="0" dirty="0" smtClean="0"/>
              <a:t>Bauen wir auf dem Vorwissen der Kinder und Jugendlichen auf. Das heisst, wir müssen schauen, wo sie stehen und unseren Unterricht entsprechend planen und ausrichten. Wir analysieren.</a:t>
            </a:r>
          </a:p>
          <a:p>
            <a:r>
              <a:rPr lang="de-CH" baseline="0" dirty="0" smtClean="0"/>
              <a:t>Wir setzen Ziele in verschiedenen Anforderungen. Im Idealfall beziehen wir Schülerinnen und Schüler in die Zielsetzung mit ein. Sie übernehmen somit Mitverantwortung.</a:t>
            </a:r>
          </a:p>
          <a:p>
            <a:r>
              <a:rPr lang="de-CH" baseline="0" dirty="0" smtClean="0"/>
              <a:t>Wir setzen unsere Ziele so, indem wir uns fragen, welche Kompetenz soll das Kind, der Jugendliche nach der Unterrichtseinheit aufgebaut haben und wie möchte ich dies überprüfen, z. B. mit einer Präsentation, der Gestaltung eines Buches, eines Rollenspiels.</a:t>
            </a:r>
          </a:p>
          <a:p>
            <a:r>
              <a:rPr lang="de-CH" baseline="0" dirty="0" smtClean="0"/>
              <a:t>Um Ziele zu erreichen, braucht es einen Wissensaufbau. Die Kinder sind an unterschiedlichen Orten und haben deshalb verschiedene Lernangebote. Sie lernen gemeinsam. Sie sind sehr aktiv.</a:t>
            </a:r>
          </a:p>
          <a:p>
            <a:r>
              <a:rPr lang="de-CH" baseline="0" dirty="0" smtClean="0"/>
              <a:t>Und zu einem Lernprozess gehört auch Beurteilung. Welche Ziele sind erreicht, woran muss der Jugendliche noch weiter arbeiten, es werden wiederum Massnahmen bzw. neue Ziele abgeleitet.</a:t>
            </a:r>
          </a:p>
          <a:p>
            <a:endParaRPr lang="de-CH" baseline="0" dirty="0" smtClean="0"/>
          </a:p>
          <a:p>
            <a:r>
              <a:rPr lang="de-CH" baseline="0" dirty="0" smtClean="0"/>
              <a:t>Diese Merkmale der Kompetenzorientierung, in der Kinder und Jugendliche Mitverantwortung übernehmen für ihr eigenes Lernen, die Übertragen wir auch auf Schulen für alle.</a:t>
            </a:r>
          </a:p>
          <a:p>
            <a:r>
              <a:rPr lang="de-CH" baseline="0" dirty="0" smtClean="0"/>
              <a:t>Wir nehmen diese Ausgangslage aus dem Unterricht im Hinterkopf nun mal mit und schauen jetzt wie wir die Kompetenzorientierung auf Schulen für alle übertragen.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31</a:t>
            </a:fld>
            <a:endParaRPr lang="de-CH"/>
          </a:p>
        </p:txBody>
      </p:sp>
    </p:spTree>
    <p:extLst>
      <p:ext uri="{BB962C8B-B14F-4D97-AF65-F5344CB8AC3E}">
        <p14:creationId xmlns:p14="http://schemas.microsoft.com/office/powerpoint/2010/main" val="168207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Bei der Entwicklung</a:t>
            </a:r>
            <a:r>
              <a:rPr lang="de-CH" baseline="0" dirty="0" smtClean="0"/>
              <a:t> wie auch bei der Umsetzung arbeiten wir ebenfalls mit einer Art Kompetenzmodell. Es ist ein Modell, das viele Ähnlichkeiten mit dem Unterricht hat aber mehr noch auf Entwicklung ausgelegt ist.</a:t>
            </a:r>
          </a:p>
          <a:p>
            <a:pPr marL="0" indent="0">
              <a:buFont typeface="Arial" panose="020B0604020202020204" pitchFamily="34" charset="0"/>
              <a:buNone/>
            </a:pPr>
            <a:r>
              <a:rPr lang="de-CH" baseline="0" dirty="0" smtClean="0"/>
              <a:t>Da erkennen wir mit der Diagnose, das Ermitteln des Lernstandes. In der Schule geht es darum herauszufinden, welche Themen uns beschäftigen, was sind denn die Gründe und Ursachen? Können wir dies mit Daten stützen, z. B. aus Evaluationsergebnissen, Elternbefragungen.</a:t>
            </a:r>
          </a:p>
          <a:p>
            <a:pPr marL="0" indent="0">
              <a:buFont typeface="Arial" panose="020B0604020202020204" pitchFamily="34" charset="0"/>
              <a:buNone/>
            </a:pPr>
            <a:r>
              <a:rPr lang="de-CH" baseline="0" dirty="0" smtClean="0"/>
              <a:t>Oder wir schauen in der Analyse, wo wir im Bausteinthema konkret stehen, fragen uns weshalb wir da stehen, was die Gründe dafür sein könnten.</a:t>
            </a:r>
          </a:p>
          <a:p>
            <a:pPr marL="0" indent="0">
              <a:buFont typeface="Arial" panose="020B0604020202020204" pitchFamily="34" charset="0"/>
              <a:buNone/>
            </a:pPr>
            <a:r>
              <a:rPr lang="de-CH" baseline="0" dirty="0" smtClean="0"/>
              <a:t>Es geht im Baustein um eine Zielsetzung, also um die Zukunftsgestaltung. Was wollen wir gemeinsam erreichen?</a:t>
            </a:r>
          </a:p>
          <a:p>
            <a:pPr marL="0" indent="0">
              <a:buFont typeface="Arial" panose="020B0604020202020204" pitchFamily="34" charset="0"/>
              <a:buNone/>
            </a:pPr>
            <a:r>
              <a:rPr lang="de-CH" baseline="0" dirty="0" smtClean="0"/>
              <a:t>Nicht alles, was sich entwickelt finden wir per se einfach toll. Es tut manchmal mit uns etwas, wir müssen uns vielleicht von einer Vorstellung verabschieden, einer Arbeitsweise, uns öffnen für etwas Neues. Das ist im hektischen Alltag manchmal nicht angenehm. Es geht darum Vertrauen zu schaffen.</a:t>
            </a:r>
          </a:p>
          <a:p>
            <a:pPr marL="0" indent="0">
              <a:buFont typeface="Arial" panose="020B0604020202020204" pitchFamily="34" charset="0"/>
              <a:buNone/>
            </a:pPr>
            <a:r>
              <a:rPr lang="de-CH" baseline="0" dirty="0" smtClean="0"/>
              <a:t>Wir lernen mit dem Baustein Neues. </a:t>
            </a:r>
          </a:p>
          <a:p>
            <a:pPr marL="0" indent="0">
              <a:buFont typeface="Arial" panose="020B0604020202020204" pitchFamily="34" charset="0"/>
              <a:buNone/>
            </a:pPr>
            <a:r>
              <a:rPr lang="de-CH" baseline="0" dirty="0" smtClean="0"/>
              <a:t>Der ganze Prozess muss geplant sein, mit der Prüfung des Erreichten schauen, wir ob wie am Ziel angekommen sind, wir noch daran weiterarbeiten wollen, müssen.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32</a:t>
            </a:fld>
            <a:endParaRPr lang="de-CH"/>
          </a:p>
        </p:txBody>
      </p:sp>
    </p:spTree>
    <p:extLst>
      <p:ext uri="{BB962C8B-B14F-4D97-AF65-F5344CB8AC3E}">
        <p14:creationId xmlns:p14="http://schemas.microsoft.com/office/powerpoint/2010/main" val="3930968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Weil wir in den Bausteinen eine Kompetenzorientierung</a:t>
            </a:r>
            <a:r>
              <a:rPr lang="de-CH" sz="1200" kern="1200" baseline="0" dirty="0" smtClean="0">
                <a:solidFill>
                  <a:schemeClr val="tx1"/>
                </a:solidFill>
                <a:effectLst/>
                <a:latin typeface="+mn-lt"/>
                <a:ea typeface="+mn-ea"/>
                <a:cs typeface="+mn-cs"/>
              </a:rPr>
              <a:t> leben ist am Anfang der Bausteinarbeit die Analyse zum Bausteinthema zentral.</a:t>
            </a:r>
          </a:p>
          <a:p>
            <a:pPr lvl="0"/>
            <a:r>
              <a:rPr lang="de-CH" sz="1200" kern="1200" baseline="0" dirty="0" smtClean="0">
                <a:solidFill>
                  <a:schemeClr val="tx1"/>
                </a:solidFill>
                <a:effectLst/>
                <a:latin typeface="+mn-lt"/>
                <a:ea typeface="+mn-ea"/>
                <a:cs typeface="+mn-cs"/>
              </a:rPr>
              <a:t>Grundlage für den Kompetenzaufbau im Unterricht ist der Lehrplan 21. Für «Schulen für alle» ist unsere Grundalge der Orientierungsrahmen Schulqualität.</a:t>
            </a:r>
          </a:p>
          <a:p>
            <a:pPr lvl="0"/>
            <a:endParaRPr lang="de-CH"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33</a:t>
            </a:fld>
            <a:endParaRPr lang="de-CH"/>
          </a:p>
        </p:txBody>
      </p:sp>
    </p:spTree>
    <p:extLst>
      <p:ext uri="{BB962C8B-B14F-4D97-AF65-F5344CB8AC3E}">
        <p14:creationId xmlns:p14="http://schemas.microsoft.com/office/powerpoint/2010/main" val="125354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in der Weiterbildung</a:t>
            </a:r>
            <a:r>
              <a:rPr lang="de-CH" baseline="0" dirty="0" smtClean="0"/>
              <a:t> orientieren wir uns in Schulen für alle an den aktuellsten Erkenntnissen für nachhaltige Weiterbildungen.</a:t>
            </a:r>
          </a:p>
          <a:p>
            <a:r>
              <a:rPr lang="de-CH" baseline="0" dirty="0" smtClean="0"/>
              <a:t>Nachhaltige Weiterbildungen beziehen den Arbeitsplatz als Lernort ein. Eine Verankerung des Gelernten im Schulalltag findest statt.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a:t>
            </a:r>
            <a:r>
              <a:rPr lang="de-CH" baseline="0" dirty="0" smtClean="0"/>
              <a:t> den Bausteinen geht es viel um Haltung, Kultur, Zusammenarbeit, gemeinsame Gestaltung der Organisation in der Schule um gemeinsames Lernen, auch von- und miteinander.</a:t>
            </a:r>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34</a:t>
            </a:fld>
            <a:endParaRPr lang="de-CH"/>
          </a:p>
        </p:txBody>
      </p:sp>
    </p:spTree>
    <p:extLst>
      <p:ext uri="{BB962C8B-B14F-4D97-AF65-F5344CB8AC3E}">
        <p14:creationId xmlns:p14="http://schemas.microsoft.com/office/powerpoint/2010/main" val="4109979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Deshalb sind Weiterbildungen in Schulen für alle sind auf Schulteams ausgerichtet.</a:t>
            </a:r>
          </a:p>
          <a:p>
            <a:r>
              <a:rPr lang="de-CH" dirty="0" smtClean="0"/>
              <a:t>Die Angebote sind integrierter Bestandteil im Baustein.</a:t>
            </a:r>
          </a:p>
          <a:p>
            <a:r>
              <a:rPr lang="de-CH" dirty="0" smtClean="0"/>
              <a:t>Die</a:t>
            </a:r>
            <a:r>
              <a:rPr lang="de-CH" baseline="0" dirty="0" smtClean="0"/>
              <a:t> Bausteingruppe und eine Fachperson der PH LU aus dem Bereich Weiterbildung konzipieren gemeinsam das Angebot.</a:t>
            </a:r>
          </a:p>
          <a:p>
            <a:endParaRPr lang="de-CH" baseline="0" dirty="0" smtClean="0"/>
          </a:p>
          <a:p>
            <a:r>
              <a:rPr lang="de-CH" baseline="0" dirty="0" smtClean="0"/>
              <a:t>Aus dem regulären Kursangebot können Schulleitende und Lehrpersonen Vertiefungsangebote besuchen. Diese richten sich dann eher an Einzelpersonen.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35</a:t>
            </a:fld>
            <a:endParaRPr lang="de-CH"/>
          </a:p>
        </p:txBody>
      </p:sp>
    </p:spTree>
    <p:extLst>
      <p:ext uri="{BB962C8B-B14F-4D97-AF65-F5344CB8AC3E}">
        <p14:creationId xmlns:p14="http://schemas.microsoft.com/office/powerpoint/2010/main" val="173881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Alle</a:t>
            </a:r>
            <a:r>
              <a:rPr lang="de-CH" baseline="0" dirty="0" smtClean="0"/>
              <a:t> Angebote sind in diese drei Phasen gegliedert. Wobei aus der Reflexion auch die nächsten Schritte für die weitere Arbeit abgeleitet werden.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36</a:t>
            </a:fld>
            <a:endParaRPr lang="de-CH"/>
          </a:p>
        </p:txBody>
      </p:sp>
    </p:spTree>
    <p:extLst>
      <p:ext uri="{BB962C8B-B14F-4D97-AF65-F5344CB8AC3E}">
        <p14:creationId xmlns:p14="http://schemas.microsoft.com/office/powerpoint/2010/main" val="371902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Mit</a:t>
            </a:r>
            <a:r>
              <a:rPr lang="de-CH" baseline="0" dirty="0" smtClean="0"/>
              <a:t> «Schulen für alle» entwickeln wir auch die Formate und Methoden weiter.</a:t>
            </a:r>
          </a:p>
          <a:p>
            <a:r>
              <a:rPr lang="de-CH" baseline="0" dirty="0" smtClean="0"/>
              <a:t>Wir möchten weg kommen vom klassischen Kursformat und vermehrt mit vielfältigen Methoden arbeiten und auch digitale Möglichkeiten nutzen.</a:t>
            </a:r>
          </a:p>
          <a:p>
            <a:r>
              <a:rPr lang="de-CH" baseline="0" dirty="0" smtClean="0"/>
              <a:t>Mit digitalen Möglichkeiten kann ein Wissensaufbau orts- und zeitunabhängig erfolgen. Ein aufgezeichnetes Inputreferat kann eine Lehrperson z. B. für sich schauen.</a:t>
            </a:r>
          </a:p>
          <a:p>
            <a:r>
              <a:rPr lang="de-CH" baseline="0" dirty="0" smtClean="0"/>
              <a:t>Die Auseinandersetzung mit den Inhalten und den Transfer in den eigenen Schulalltag erfolgt im Team, in Diskussionen, Bearbeitung von Fragestellungen, Fallbesprechungen, Zukunftskonferenzen, World Cafés etc.</a:t>
            </a:r>
          </a:p>
          <a:p>
            <a:r>
              <a:rPr lang="de-CH" baseline="0" dirty="0" smtClean="0"/>
              <a:t>Auch da ist das Ziel eine hohe Aktivität der Lernenden, d. h. der Lehr- und Fachpersonen, gleich wie wir es eingangs im kompetenzorientierten Unterricht gesehen haben.</a:t>
            </a:r>
          </a:p>
        </p:txBody>
      </p:sp>
      <p:sp>
        <p:nvSpPr>
          <p:cNvPr id="4" name="Foliennummernplatzhalter 3"/>
          <p:cNvSpPr>
            <a:spLocks noGrp="1"/>
          </p:cNvSpPr>
          <p:nvPr>
            <p:ph type="sldNum" sz="quarter" idx="10"/>
          </p:nvPr>
        </p:nvSpPr>
        <p:spPr/>
        <p:txBody>
          <a:bodyPr/>
          <a:lstStyle/>
          <a:p>
            <a:fld id="{D8FFF4FE-F8FC-4C1D-BEE1-E343905C3304}" type="slidenum">
              <a:rPr lang="de-CH" smtClean="0"/>
              <a:t>37</a:t>
            </a:fld>
            <a:endParaRPr lang="de-CH"/>
          </a:p>
        </p:txBody>
      </p:sp>
    </p:spTree>
    <p:extLst>
      <p:ext uri="{BB962C8B-B14F-4D97-AF65-F5344CB8AC3E}">
        <p14:creationId xmlns:p14="http://schemas.microsoft.com/office/powerpoint/2010/main" val="63332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38</a:t>
            </a:fld>
            <a:endParaRPr lang="de-CH"/>
          </a:p>
        </p:txBody>
      </p:sp>
    </p:spTree>
    <p:extLst>
      <p:ext uri="{BB962C8B-B14F-4D97-AF65-F5344CB8AC3E}">
        <p14:creationId xmlns:p14="http://schemas.microsoft.com/office/powerpoint/2010/main" val="33874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D8FFF4FE-F8FC-4C1D-BEE1-E343905C3304}" type="slidenum">
              <a:rPr lang="de-CH" smtClean="0"/>
              <a:t>39</a:t>
            </a:fld>
            <a:endParaRPr lang="de-CH"/>
          </a:p>
        </p:txBody>
      </p:sp>
    </p:spTree>
    <p:extLst>
      <p:ext uri="{BB962C8B-B14F-4D97-AF65-F5344CB8AC3E}">
        <p14:creationId xmlns:p14="http://schemas.microsoft.com/office/powerpoint/2010/main" val="95883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Die Schule bereitet die Kinder für die Welt von morgen vor.</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nah wir dem Morgen sind,</a:t>
            </a:r>
            <a:r>
              <a:rPr lang="de-CH" sz="1200" kern="1200" baseline="0" dirty="0" smtClean="0">
                <a:solidFill>
                  <a:schemeClr val="tx1"/>
                </a:solidFill>
                <a:effectLst/>
                <a:latin typeface="+mn-lt"/>
                <a:ea typeface="+mn-ea"/>
                <a:cs typeface="+mn-cs"/>
              </a:rPr>
              <a:t> ist uns </a:t>
            </a:r>
            <a:r>
              <a:rPr lang="de-CH" sz="1200" kern="1200" dirty="0" smtClean="0">
                <a:solidFill>
                  <a:schemeClr val="tx1"/>
                </a:solidFill>
                <a:effectLst/>
                <a:latin typeface="+mn-lt"/>
                <a:ea typeface="+mn-ea"/>
                <a:cs typeface="+mn-cs"/>
              </a:rPr>
              <a:t>mit dem Projekt The clock of the long now bewusst geworden.</a:t>
            </a:r>
          </a:p>
          <a:p>
            <a:r>
              <a:rPr lang="de-CH" sz="1200" kern="1200" dirty="0" smtClean="0">
                <a:solidFill>
                  <a:schemeClr val="tx1"/>
                </a:solidFill>
                <a:effectLst/>
                <a:latin typeface="+mn-lt"/>
                <a:ea typeface="+mn-ea"/>
                <a:cs typeface="+mn-cs"/>
              </a:rPr>
              <a:t>The clock of</a:t>
            </a:r>
            <a:r>
              <a:rPr lang="de-CH" sz="1200" kern="1200" baseline="0" dirty="0" smtClean="0">
                <a:solidFill>
                  <a:schemeClr val="tx1"/>
                </a:solidFill>
                <a:effectLst/>
                <a:latin typeface="+mn-lt"/>
                <a:ea typeface="+mn-ea"/>
                <a:cs typeface="+mn-cs"/>
              </a:rPr>
              <a:t> the long now ist e</a:t>
            </a:r>
            <a:r>
              <a:rPr lang="de-CH" sz="1200" kern="1200" dirty="0" smtClean="0">
                <a:solidFill>
                  <a:schemeClr val="tx1"/>
                </a:solidFill>
                <a:effectLst/>
                <a:latin typeface="+mn-lt"/>
                <a:ea typeface="+mn-ea"/>
                <a:cs typeface="+mn-cs"/>
              </a:rPr>
              <a:t>ine im Bau befindliche </a:t>
            </a:r>
            <a:r>
              <a:rPr lang="de-CH" sz="1200" u="sng" kern="1200" dirty="0" smtClean="0">
                <a:solidFill>
                  <a:schemeClr val="tx1"/>
                </a:solidFill>
                <a:effectLst/>
                <a:latin typeface="+mn-lt"/>
                <a:ea typeface="+mn-ea"/>
                <a:cs typeface="+mn-cs"/>
                <a:hlinkClick r:id="rId3"/>
              </a:rPr>
              <a:t>mechanische Uhr</a:t>
            </a:r>
            <a:r>
              <a:rPr lang="de-CH" sz="1200" kern="1200" dirty="0" smtClean="0">
                <a:solidFill>
                  <a:schemeClr val="tx1"/>
                </a:solidFill>
                <a:effectLst/>
                <a:latin typeface="+mn-lt"/>
                <a:ea typeface="+mn-ea"/>
                <a:cs typeface="+mn-cs"/>
              </a:rPr>
              <a:t>, die die </a:t>
            </a:r>
            <a:r>
              <a:rPr lang="de-CH" sz="1200" u="sng" kern="1200" dirty="0" smtClean="0">
                <a:solidFill>
                  <a:schemeClr val="tx1"/>
                </a:solidFill>
                <a:effectLst/>
                <a:latin typeface="+mn-lt"/>
                <a:ea typeface="+mn-ea"/>
                <a:cs typeface="+mn-cs"/>
                <a:hlinkClick r:id="rId4"/>
              </a:rPr>
              <a:t>Zeit</a:t>
            </a:r>
            <a:r>
              <a:rPr lang="de-CH" sz="1200" kern="1200" dirty="0" smtClean="0">
                <a:solidFill>
                  <a:schemeClr val="tx1"/>
                </a:solidFill>
                <a:effectLst/>
                <a:latin typeface="+mn-lt"/>
                <a:ea typeface="+mn-ea"/>
                <a:cs typeface="+mn-cs"/>
              </a:rPr>
              <a:t> für die nächsten 10.000 Jahre zeigen soll.</a:t>
            </a:r>
          </a:p>
          <a:p>
            <a:r>
              <a:rPr lang="de-CH" sz="1200" kern="1200" dirty="0" smtClean="0">
                <a:solidFill>
                  <a:schemeClr val="tx1"/>
                </a:solidFill>
                <a:effectLst/>
                <a:latin typeface="+mn-lt"/>
                <a:ea typeface="+mn-ea"/>
                <a:cs typeface="+mn-cs"/>
              </a:rPr>
              <a:t>Die Gründer der Geldgebenden Stiftung sind der Überzeugung, dass es für das langfristige Überleben der Menschheit gut wäre, wenn ihr Blickfeld wirklich weit in die Zukunft langt.</a:t>
            </a:r>
          </a:p>
          <a:p>
            <a:r>
              <a:rPr lang="de-CH" sz="1200" i="1" kern="1200" dirty="0" smtClean="0">
                <a:solidFill>
                  <a:schemeClr val="tx1"/>
                </a:solidFill>
                <a:effectLst/>
                <a:latin typeface="+mn-lt"/>
                <a:ea typeface="+mn-ea"/>
                <a:cs typeface="+mn-cs"/>
              </a:rPr>
              <a:t>Die Uhr soll auch nach </a:t>
            </a:r>
            <a:r>
              <a:rPr lang="de-CH" sz="1200" kern="1200" dirty="0" smtClean="0">
                <a:solidFill>
                  <a:schemeClr val="tx1"/>
                </a:solidFill>
                <a:effectLst/>
                <a:latin typeface="+mn-lt"/>
                <a:ea typeface="+mn-ea"/>
                <a:cs typeface="+mn-cs"/>
              </a:rPr>
              <a:t>10.000 Jahren noch genau sein und darf keine wertvollen Teile enthalten, die geplündert werden könnten.</a:t>
            </a:r>
          </a:p>
          <a:p>
            <a:r>
              <a:rPr lang="de-CH" sz="1200" kern="1200" dirty="0" smtClean="0">
                <a:solidFill>
                  <a:schemeClr val="tx1"/>
                </a:solidFill>
                <a:effectLst/>
                <a:latin typeface="+mn-lt"/>
                <a:ea typeface="+mn-ea"/>
                <a:cs typeface="+mn-cs"/>
              </a:rPr>
              <a:t>Zukünftige Generationen sollen in der Lage sein, die Uhr zu reparieren. </a:t>
            </a:r>
          </a:p>
          <a:p>
            <a:r>
              <a:rPr lang="de-CH" sz="1200" kern="1200" dirty="0" smtClean="0">
                <a:solidFill>
                  <a:schemeClr val="tx1"/>
                </a:solidFill>
                <a:effectLst/>
                <a:latin typeface="+mn-lt"/>
                <a:ea typeface="+mn-ea"/>
                <a:cs typeface="+mn-cs"/>
              </a:rPr>
              <a:t>Sie sollen dafür keine weiteren Pläne benötigen, und Technologien auf dem Stand der Bronzezeit sollen dafür ausreichend sein.</a:t>
            </a:r>
          </a:p>
          <a:p>
            <a:r>
              <a:rPr lang="de-CH" sz="1200" kern="1200" dirty="0" smtClean="0">
                <a:solidFill>
                  <a:schemeClr val="tx1"/>
                </a:solidFill>
                <a:effectLst/>
                <a:latin typeface="+mn-lt"/>
                <a:ea typeface="+mn-ea"/>
                <a:cs typeface="+mn-cs"/>
              </a:rPr>
              <a:t>Um zu verstehen, wie die Uhr funktioniert, soll man sie weder stoppen noch zerlegen müssen.</a:t>
            </a:r>
          </a:p>
          <a:p>
            <a:r>
              <a:rPr lang="de-CH" sz="1200" kern="1200" dirty="0" smtClean="0">
                <a:solidFill>
                  <a:schemeClr val="tx1"/>
                </a:solidFill>
                <a:effectLst/>
                <a:latin typeface="+mn-lt"/>
                <a:ea typeface="+mn-ea"/>
                <a:cs typeface="+mn-cs"/>
              </a:rPr>
              <a:t>Es sollte möglich sein, die Uhr im Laufe der Zeit weiter zu verbessern.</a:t>
            </a:r>
          </a:p>
          <a:p>
            <a:r>
              <a:rPr lang="de-CH" sz="1200" kern="1200" dirty="0" smtClean="0">
                <a:solidFill>
                  <a:schemeClr val="tx1"/>
                </a:solidFill>
                <a:effectLst/>
                <a:latin typeface="+mn-lt"/>
                <a:ea typeface="+mn-ea"/>
                <a:cs typeface="+mn-cs"/>
              </a:rPr>
              <a:t>Die Uhr wird tief in der Erde montiert.</a:t>
            </a:r>
          </a:p>
          <a:p>
            <a:r>
              <a:rPr lang="de-CH" sz="1200" kern="1200" dirty="0" smtClean="0">
                <a:solidFill>
                  <a:schemeClr val="tx1"/>
                </a:solidFill>
                <a:effectLst/>
                <a:latin typeface="+mn-lt"/>
                <a:ea typeface="+mn-ea"/>
                <a:cs typeface="+mn-cs"/>
              </a:rPr>
              <a:t>Um so etwas zu erfinden und zu bauen sind nebst rechnen, schreiben und lesen auch noch andere Kompetenzen gefragt. </a:t>
            </a:r>
          </a:p>
          <a:p>
            <a:r>
              <a:rPr lang="de-CH" sz="1200" kern="1200" dirty="0" smtClean="0">
                <a:solidFill>
                  <a:schemeClr val="tx1"/>
                </a:solidFill>
                <a:effectLst/>
                <a:latin typeface="+mn-lt"/>
                <a:ea typeface="+mn-ea"/>
                <a:cs typeface="+mn-cs"/>
              </a:rPr>
              <a:t>Lebenskompetenzen oder überfachliche Kompetenzen oder 4K. Es gibt hier verschiedene Konzepte. Es geht darum, den </a:t>
            </a:r>
            <a:r>
              <a:rPr lang="de-CH" sz="1200" kern="1200" dirty="0" err="1" smtClean="0">
                <a:solidFill>
                  <a:schemeClr val="tx1"/>
                </a:solidFill>
                <a:effectLst/>
                <a:latin typeface="+mn-lt"/>
                <a:ea typeface="+mn-ea"/>
                <a:cs typeface="+mn-cs"/>
              </a:rPr>
              <a:t>SuS</a:t>
            </a:r>
            <a:r>
              <a:rPr lang="de-CH" sz="1200" kern="1200" dirty="0" smtClean="0">
                <a:solidFill>
                  <a:schemeClr val="tx1"/>
                </a:solidFill>
                <a:effectLst/>
                <a:latin typeface="+mn-lt"/>
                <a:ea typeface="+mn-ea"/>
                <a:cs typeface="+mn-cs"/>
              </a:rPr>
              <a:t> die Fähigkeit zu vermitteln neue Einsichten zu gewinnen und Zusammenhänge herzustellen </a:t>
            </a:r>
          </a:p>
          <a:p>
            <a:r>
              <a:rPr lang="de-CH" sz="1200" kern="1200" dirty="0" smtClean="0">
                <a:solidFill>
                  <a:schemeClr val="tx1"/>
                </a:solidFill>
                <a:effectLst/>
                <a:latin typeface="+mn-lt"/>
                <a:ea typeface="+mn-ea"/>
                <a:cs typeface="+mn-cs"/>
              </a:rPr>
              <a:t>In dieser Welt, die sich so schnell wandelt.</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28172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3606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5354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IST-Zustand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Schauen wir uns den IST-Zustand an stellen wir fest, dass in Räumlichkeiten aus dem 19. Jahrhundert, Lehrpersonen aus dem 20. Jahrhundert die Kinder und Jugendlichen des 21. Jahrhunderts unterrichten.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5003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Rasante technische Entwicklungen</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Wir sehen es aktuell mit KI, was dies für Entwicklungen und Diskussionen anstösst. Die Wissensvermittlung in der Schule wird mit KI in Frage gestellt,</a:t>
            </a:r>
            <a:r>
              <a:rPr lang="de-CH" sz="1200" kern="1200" baseline="0" dirty="0" smtClean="0">
                <a:solidFill>
                  <a:schemeClr val="tx1"/>
                </a:solidFill>
                <a:effectLst/>
                <a:latin typeface="+mn-lt"/>
                <a:ea typeface="+mn-ea"/>
                <a:cs typeface="+mn-cs"/>
              </a:rPr>
              <a:t> Prüfungsformate müssen über reine Wissensabfragen hinaus gehen. Es braucht Kompetenzen, um mit KI umzugehen, man muss Lernen, um die Resultate von KI kritisch zu hinterfragen, Kompetenzen entwickeln, wie Resultate überprüft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KI: als Trigger für neues Denken von</a:t>
            </a:r>
            <a:r>
              <a:rPr lang="de-CH" sz="1200" kern="1200" baseline="0" dirty="0" smtClean="0">
                <a:solidFill>
                  <a:schemeClr val="tx1"/>
                </a:solidFill>
                <a:effectLst/>
                <a:latin typeface="+mn-lt"/>
                <a:ea typeface="+mn-ea"/>
                <a:cs typeface="+mn-cs"/>
              </a:rPr>
              <a:t> Unterricht, Unterrichtsvorbereitung, Unterstützung von Kindern und Jugendlichen mit Handicaps, Lernbegleitung.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baseline="0" dirty="0" smtClean="0">
                <a:solidFill>
                  <a:schemeClr val="tx1"/>
                </a:solidFill>
                <a:effectLst/>
                <a:latin typeface="+mn-lt"/>
                <a:ea typeface="+mn-ea"/>
                <a:cs typeface="+mn-cs"/>
              </a:rPr>
              <a:t>Die Kompetenzorientierung wird aktueller denn je.</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20328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Arbeitswelt 4.0</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Arbeitswelt verändert sich. Kollaboration, Kreativität, Digitalisierung, Teamwork, Selbstorganisation, Agilität sind nur ein paar Begriffe, die die Arbeitswelt 4.0 (vierte industrielle Revolution geprägt von der Digitalisierung). prägen.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40559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folgenden</a:t>
            </a:r>
            <a:r>
              <a:rPr lang="de-CH" baseline="0" dirty="0" smtClean="0"/>
              <a:t> Folien gehen folgenden Fragen auf die Spur:</a:t>
            </a:r>
          </a:p>
          <a:p>
            <a:endParaRPr lang="de-CH" baseline="0" dirty="0" smtClean="0"/>
          </a:p>
          <a:p>
            <a:r>
              <a:rPr lang="de-CH" baseline="0" dirty="0" smtClean="0"/>
              <a:t>Warum und wozu entwickeln wir Schulen für alle?</a:t>
            </a:r>
          </a:p>
          <a:p>
            <a:endParaRPr lang="de-CH" baseline="0" dirty="0" smtClean="0"/>
          </a:p>
          <a:p>
            <a:r>
              <a:rPr lang="de-CH" baseline="0" dirty="0" smtClean="0"/>
              <a:t>Wie gehen wir Schulen für alle gemeinsam an?</a:t>
            </a:r>
          </a:p>
          <a:p>
            <a:endParaRPr lang="de-CH" baseline="0" dirty="0" smtClean="0"/>
          </a:p>
          <a:p>
            <a:r>
              <a:rPr lang="de-CH" baseline="0" dirty="0" smtClean="0"/>
              <a:t>Was wird in Schulen für alle entwickelt und was bedeutet dies für Luzerner Volks- und Sonderschulen konkret?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488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Gesellschaft verändert sich immer schneller.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digitale und der gesellschaftliche Wandel sowie die Globalisierung beschleunigen und verändern unseren Alltag.</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ökologischen Herausforderungen nehmen weiter</a:t>
            </a:r>
            <a:r>
              <a:rPr lang="de-CH" sz="1200" kern="1200" baseline="0" dirty="0" smtClean="0">
                <a:solidFill>
                  <a:schemeClr val="tx1"/>
                </a:solidFill>
                <a:effectLst/>
                <a:latin typeface="+mn-lt"/>
                <a:ea typeface="+mn-ea"/>
                <a:cs typeface="+mn-cs"/>
              </a:rPr>
              <a:t> zu, </a:t>
            </a:r>
            <a:r>
              <a:rPr lang="de-CH" sz="1200" kern="1200" dirty="0" smtClean="0">
                <a:solidFill>
                  <a:schemeClr val="tx1"/>
                </a:solidFill>
                <a:effectLst/>
                <a:latin typeface="+mn-lt"/>
                <a:ea typeface="+mn-ea"/>
                <a:cs typeface="+mn-cs"/>
              </a:rPr>
              <a:t>Familienstrukturen werden  offener, die Individualisierung nimmt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zu, die Bevölkerung</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wäschst</a:t>
            </a:r>
            <a:r>
              <a:rPr lang="de-CH" sz="1200" kern="1200" baseline="0" dirty="0" smtClean="0">
                <a:solidFill>
                  <a:schemeClr val="tx1"/>
                </a:solidFill>
                <a:effectLst/>
                <a:latin typeface="+mn-lt"/>
                <a:ea typeface="+mn-ea"/>
                <a:cs typeface="+mn-cs"/>
              </a:rPr>
              <a:t> oder</a:t>
            </a:r>
            <a:r>
              <a:rPr lang="de-CH" sz="1200" kern="1200" dirty="0" smtClean="0">
                <a:solidFill>
                  <a:schemeClr val="tx1"/>
                </a:solidFill>
                <a:effectLst/>
                <a:latin typeface="+mn-lt"/>
                <a:ea typeface="+mn-ea"/>
                <a:cs typeface="+mn-cs"/>
              </a:rPr>
              <a:t> ebenso der Anteil der Lernenden</a:t>
            </a:r>
            <a:r>
              <a:rPr lang="de-CH" sz="1200" kern="1200" baseline="0" dirty="0" smtClean="0">
                <a:solidFill>
                  <a:schemeClr val="tx1"/>
                </a:solidFill>
                <a:effectLst/>
                <a:latin typeface="+mn-lt"/>
                <a:ea typeface="+mn-ea"/>
                <a:cs typeface="+mn-cs"/>
              </a:rPr>
              <a:t> mit anderer Erstsprache</a:t>
            </a:r>
            <a:r>
              <a:rPr lang="de-CH" sz="1200" kern="1200" dirty="0" smtClean="0">
                <a:solidFill>
                  <a:schemeClr val="tx1"/>
                </a:solidFill>
                <a:effectLst/>
                <a:latin typeface="+mn-lt"/>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Auf diese Herausforderungen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muss die Schule</a:t>
            </a:r>
            <a:r>
              <a:rPr lang="de-CH" sz="1200" kern="1200" baseline="0" dirty="0" smtClean="0">
                <a:solidFill>
                  <a:schemeClr val="tx1"/>
                </a:solidFill>
                <a:effectLst/>
                <a:latin typeface="+mn-lt"/>
                <a:ea typeface="+mn-ea"/>
                <a:cs typeface="+mn-cs"/>
              </a:rPr>
              <a:t> in Zukunft reagieren.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Seit 2018 hat die Dienststelle Volksschulbildung zusammen mit den Schulpartnern</a:t>
            </a:r>
            <a:r>
              <a:rPr lang="de-CH" baseline="0" dirty="0" smtClean="0"/>
              <a:t> fünf Entwicklungsschwerpunkte erarbeitet, die der Volksschule als Referenzrahmen für die Weiterentwicklung dienen.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Zu den Schulpartnern gehören: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Lehrerinnen- und Lehrer Verband,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Schulleiterinnen und Schulleiter,</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Verband Bildungskommissionen,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Luzerner Gemeinden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sowie die Pädagogische Hochschule. </a:t>
            </a:r>
            <a:endParaRPr lang="de-CH"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a:t>
            </a:r>
            <a:r>
              <a:rPr lang="de-CH" sz="1200" kern="1200" baseline="0" dirty="0" smtClean="0">
                <a:solidFill>
                  <a:schemeClr val="tx1"/>
                </a:solidFill>
                <a:effectLst/>
                <a:latin typeface="+mn-lt"/>
                <a:ea typeface="+mn-ea"/>
                <a:cs typeface="+mn-cs"/>
              </a:rPr>
              <a:t> fünf Entwicklungsschwerpunkte wurden in einem Planungsbericht zuhanden von Regierung und Parlament aufgezeigt und im Januar 23 im Kantonsrat von einer grossen Mehrheit zustimmend zur Kenntnis genommen.</a:t>
            </a:r>
            <a:endParaRPr lang="de-CH" sz="1200" kern="1200" dirty="0" smtClean="0">
              <a:solidFill>
                <a:schemeClr val="tx1"/>
              </a:solidFill>
              <a:effectLst/>
              <a:latin typeface="+mn-lt"/>
              <a:ea typeface="+mn-ea"/>
              <a:cs typeface="+mn-cs"/>
            </a:endParaRPr>
          </a:p>
          <a:p>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Die Weiterentwicklung</a:t>
            </a:r>
            <a:r>
              <a:rPr lang="de-CH" baseline="0" dirty="0" smtClean="0"/>
              <a:t> «Schule für alle»</a:t>
            </a:r>
            <a:r>
              <a:rPr lang="de-CH" dirty="0" smtClean="0"/>
              <a:t> knüpft direkt an bestehende Entwicklungen.</a:t>
            </a:r>
            <a:r>
              <a:rPr lang="de-CH" baseline="0" dirty="0" smtClean="0"/>
              <a:t> Die bisherigen Arbeiten sollen vertieft werden und dem übergeordneten Ziel einer </a:t>
            </a:r>
            <a:r>
              <a:rPr lang="de-CH" b="1" dirty="0" smtClean="0"/>
              <a:t>starken Volksschule für alle </a:t>
            </a:r>
            <a:r>
              <a:rPr lang="de-CH" b="0" dirty="0" smtClean="0"/>
              <a:t>dienen.</a:t>
            </a:r>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1789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2684978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06965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16907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854991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814840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1971407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7660848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23663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6909426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9762379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endParaRPr lang="de-DE" dirty="0" smtClean="0"/>
          </a:p>
          <a:p>
            <a:pPr lvl="0"/>
            <a:r>
              <a:rPr lang="de-DE" dirty="0" smtClean="0"/>
              <a:t>Organisation</a:t>
            </a:r>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08522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userDrawn="1">
          <p15:clr>
            <a:srgbClr val="F26B43"/>
          </p15:clr>
        </p15:guide>
        <p15:guide id="2" pos="619" userDrawn="1">
          <p15:clr>
            <a:srgbClr val="F26B43"/>
          </p15:clr>
        </p15:guide>
        <p15:guide id="3" pos="7151" userDrawn="1">
          <p15:clr>
            <a:srgbClr val="F26B43"/>
          </p15:clr>
        </p15:guide>
        <p15:guide id="4" orient="horz"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75737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volksschulbildung.lu.ch/entwicklung/Schulen_fuer_al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8.tiff"/><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hyperlink" Target="http://www.volksschulbildung.lu.ch/entwicklung/Schulen_fuer_alle"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pixabay.com/de/illustrations/gesch%C3%A4ftsmann-gesch%C3%A4ftsfrau-27533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4926577" cy="720000"/>
          </a:xfrm>
        </p:spPr>
        <p:txBody>
          <a:bodyPr/>
          <a:lstStyle/>
          <a:p>
            <a:r>
              <a:rPr lang="de-CH" dirty="0" smtClean="0"/>
              <a:t>Schulen für alle – Wandel gemeinsam gestalten</a:t>
            </a:r>
            <a:endParaRPr lang="de-CH" dirty="0"/>
          </a:p>
        </p:txBody>
      </p:sp>
      <p:sp>
        <p:nvSpPr>
          <p:cNvPr id="4" name="Textplatzhalter 3"/>
          <p:cNvSpPr>
            <a:spLocks noGrp="1"/>
          </p:cNvSpPr>
          <p:nvPr>
            <p:ph type="body" sz="quarter" idx="13"/>
          </p:nvPr>
        </p:nvSpPr>
        <p:spPr/>
        <p:txBody>
          <a:bodyPr/>
          <a:lstStyle/>
          <a:p>
            <a:r>
              <a:rPr lang="de-CH" dirty="0" smtClean="0"/>
              <a:t>Bildungs- und Kulturdepartement</a:t>
            </a:r>
          </a:p>
          <a:p>
            <a:r>
              <a:rPr lang="de-CH" b="1" dirty="0" smtClean="0"/>
              <a:t>Dienststelle Volksschulbildung</a:t>
            </a:r>
            <a:endParaRPr lang="de-CH" b="1" dirty="0"/>
          </a:p>
        </p:txBody>
      </p:sp>
      <p:grpSp>
        <p:nvGrpSpPr>
          <p:cNvPr id="5" name="Gruppieren 4"/>
          <p:cNvGrpSpPr/>
          <p:nvPr/>
        </p:nvGrpSpPr>
        <p:grpSpPr>
          <a:xfrm>
            <a:off x="6070636" y="1311263"/>
            <a:ext cx="5722148" cy="4426275"/>
            <a:chOff x="108775" y="20905"/>
            <a:chExt cx="5259110" cy="4051192"/>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2" y="441167"/>
              <a:ext cx="5133975" cy="3630930"/>
            </a:xfrm>
            <a:prstGeom prst="rect">
              <a:avLst/>
            </a:prstGeom>
          </p:spPr>
        </p:pic>
        <p:grpSp>
          <p:nvGrpSpPr>
            <p:cNvPr id="7" name="Gruppieren 6"/>
            <p:cNvGrpSpPr/>
            <p:nvPr/>
          </p:nvGrpSpPr>
          <p:grpSpPr>
            <a:xfrm>
              <a:off x="4152860" y="1001828"/>
              <a:ext cx="1215025" cy="1215025"/>
              <a:chOff x="94043" y="-183160"/>
              <a:chExt cx="1215025" cy="1215025"/>
            </a:xfrm>
          </p:grpSpPr>
          <p:sp>
            <p:nvSpPr>
              <p:cNvPr id="14" name="Ellipse 13"/>
              <p:cNvSpPr/>
              <p:nvPr/>
            </p:nvSpPr>
            <p:spPr>
              <a:xfrm>
                <a:off x="94043" y="-18316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43" y="-132859"/>
                <a:ext cx="1114425" cy="1114425"/>
              </a:xfrm>
              <a:prstGeom prst="rect">
                <a:avLst/>
              </a:prstGeom>
            </p:spPr>
          </p:pic>
        </p:grpSp>
        <p:grpSp>
          <p:nvGrpSpPr>
            <p:cNvPr id="8" name="Gruppieren 7"/>
            <p:cNvGrpSpPr/>
            <p:nvPr/>
          </p:nvGrpSpPr>
          <p:grpSpPr>
            <a:xfrm>
              <a:off x="108775" y="2612111"/>
              <a:ext cx="1215025" cy="1215025"/>
              <a:chOff x="52791" y="-401677"/>
              <a:chExt cx="1215025" cy="1215025"/>
            </a:xfrm>
          </p:grpSpPr>
          <p:sp>
            <p:nvSpPr>
              <p:cNvPr id="12" name="Ellipse 11"/>
              <p:cNvSpPr/>
              <p:nvPr/>
            </p:nvSpPr>
            <p:spPr>
              <a:xfrm>
                <a:off x="52791" y="-401677"/>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6" y="-312989"/>
                <a:ext cx="920115" cy="920115"/>
              </a:xfrm>
              <a:prstGeom prst="rect">
                <a:avLst/>
              </a:prstGeom>
            </p:spPr>
          </p:pic>
        </p:grpSp>
        <p:grpSp>
          <p:nvGrpSpPr>
            <p:cNvPr id="9" name="Gruppieren 8"/>
            <p:cNvGrpSpPr/>
            <p:nvPr/>
          </p:nvGrpSpPr>
          <p:grpSpPr>
            <a:xfrm>
              <a:off x="731498" y="20905"/>
              <a:ext cx="1215025" cy="1215025"/>
              <a:chOff x="320951" y="20905"/>
              <a:chExt cx="1215025" cy="1215025"/>
            </a:xfrm>
          </p:grpSpPr>
          <p:sp>
            <p:nvSpPr>
              <p:cNvPr id="10" name="Ellipse 9"/>
              <p:cNvSpPr/>
              <p:nvPr/>
            </p:nvSpPr>
            <p:spPr>
              <a:xfrm>
                <a:off x="320951" y="20905"/>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42" y="67890"/>
                <a:ext cx="1071245" cy="1071245"/>
              </a:xfrm>
              <a:prstGeom prst="rect">
                <a:avLst/>
              </a:prstGeom>
            </p:spPr>
          </p:pic>
        </p:grpSp>
      </p:grpSp>
    </p:spTree>
    <p:extLst>
      <p:ext uri="{BB962C8B-B14F-4D97-AF65-F5344CB8AC3E}">
        <p14:creationId xmlns:p14="http://schemas.microsoft.com/office/powerpoint/2010/main" val="390954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88" y="637778"/>
            <a:ext cx="7444693" cy="5264258"/>
          </a:xfrm>
          <a:prstGeom prst="rect">
            <a:avLst/>
          </a:prstGeom>
        </p:spPr>
      </p:pic>
      <p:pic>
        <p:nvPicPr>
          <p:cNvPr id="8" name="Inhaltsplatzhalt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9" y="637778"/>
            <a:ext cx="7444693" cy="5264258"/>
          </a:xfrm>
          <a:prstGeom prst="rect">
            <a:avLst/>
          </a:prstGeom>
        </p:spPr>
      </p:pic>
      <p:pic>
        <p:nvPicPr>
          <p:cNvPr id="9" name="Inhaltsplatzhalt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094" y="392354"/>
            <a:ext cx="7842153" cy="5545308"/>
          </a:xfrm>
          <a:prstGeom prst="rect">
            <a:avLst/>
          </a:prstGeom>
        </p:spPr>
      </p:pic>
      <p:pic>
        <p:nvPicPr>
          <p:cNvPr id="6" name="Inhaltsplatzhalt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255" y="688761"/>
            <a:ext cx="7908114" cy="5591951"/>
          </a:xfrm>
          <a:prstGeom prst="rect">
            <a:avLst/>
          </a:prstGeom>
        </p:spPr>
      </p:pic>
      <p:pic>
        <p:nvPicPr>
          <p:cNvPr id="10" name="Inhalts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455" y="532863"/>
            <a:ext cx="8630519" cy="6102774"/>
          </a:xfrm>
          <a:prstGeom prst="rect">
            <a:avLst/>
          </a:prstGeom>
        </p:spPr>
      </p:pic>
    </p:spTree>
    <p:extLst>
      <p:ext uri="{BB962C8B-B14F-4D97-AF65-F5344CB8AC3E}">
        <p14:creationId xmlns:p14="http://schemas.microsoft.com/office/powerpoint/2010/main" val="165976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374" y="1830301"/>
            <a:ext cx="1440000" cy="1440000"/>
          </a:xfrm>
        </p:spPr>
      </p:pic>
      <p:sp>
        <p:nvSpPr>
          <p:cNvPr id="6" name="Titel 5"/>
          <p:cNvSpPr>
            <a:spLocks noGrp="1"/>
          </p:cNvSpPr>
          <p:nvPr>
            <p:ph type="title"/>
          </p:nvPr>
        </p:nvSpPr>
        <p:spPr/>
        <p:txBody>
          <a:bodyPr/>
          <a:lstStyle/>
          <a:p>
            <a:r>
              <a:rPr lang="de-CH" dirty="0" smtClean="0"/>
              <a:t>Prämissen</a:t>
            </a:r>
            <a:endParaRPr lang="de-CH" dirty="0"/>
          </a:p>
        </p:txBody>
      </p:sp>
      <p:sp>
        <p:nvSpPr>
          <p:cNvPr id="8" name="Textfeld 7"/>
          <p:cNvSpPr txBox="1"/>
          <p:nvPr/>
        </p:nvSpPr>
        <p:spPr>
          <a:xfrm>
            <a:off x="2346504" y="2273302"/>
            <a:ext cx="597158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schon unterwegs.</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74" y="4599650"/>
            <a:ext cx="1440000" cy="1440000"/>
          </a:xfrm>
          <a:prstGeom prst="rect">
            <a:avLst/>
          </a:prstGeom>
        </p:spPr>
      </p:pic>
      <p:sp>
        <p:nvSpPr>
          <p:cNvPr id="10" name="Textfeld 9"/>
          <p:cNvSpPr txBox="1"/>
          <p:nvPr/>
        </p:nvSpPr>
        <p:spPr>
          <a:xfrm>
            <a:off x="2346504" y="4811819"/>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Menschen sind motiviert, wenn sie mitbestimmen und mitgestalten können.</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 y="3099559"/>
            <a:ext cx="1440000" cy="1440000"/>
          </a:xfrm>
          <a:prstGeom prst="rect">
            <a:avLst/>
          </a:prstGeom>
        </p:spPr>
      </p:pic>
      <p:sp>
        <p:nvSpPr>
          <p:cNvPr id="12" name="Textfeld 11"/>
          <p:cNvSpPr txBox="1"/>
          <p:nvPr/>
        </p:nvSpPr>
        <p:spPr>
          <a:xfrm>
            <a:off x="2346504" y="3311728"/>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anders.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Schulen nutzen Ressourcen effektiv.</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23835190"/>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Schulen für alle – Charakteristika</a:t>
            </a:r>
            <a:endParaRPr lang="de-CH" dirty="0"/>
          </a:p>
        </p:txBody>
      </p:sp>
      <p:pic>
        <p:nvPicPr>
          <p:cNvPr id="7" name="Grafik 6"/>
          <p:cNvPicPr>
            <a:picLocks noChangeAspect="1"/>
          </p:cNvPicPr>
          <p:nvPr/>
        </p:nvPicPr>
        <p:blipFill>
          <a:blip r:embed="rId3"/>
          <a:stretch>
            <a:fillRect/>
          </a:stretch>
        </p:blipFill>
        <p:spPr>
          <a:xfrm>
            <a:off x="1754306" y="1911379"/>
            <a:ext cx="8875387" cy="4205242"/>
          </a:xfrm>
          <a:prstGeom prst="rect">
            <a:avLst/>
          </a:prstGeom>
        </p:spPr>
      </p:pic>
    </p:spTree>
    <p:extLst>
      <p:ext uri="{BB962C8B-B14F-4D97-AF65-F5344CB8AC3E}">
        <p14:creationId xmlns:p14="http://schemas.microsoft.com/office/powerpoint/2010/main" val="398945403"/>
      </p:ext>
    </p:extLst>
  </p:cSld>
  <p:clrMapOvr>
    <a:masterClrMapping/>
  </p:clrMapOvr>
  <mc:AlternateContent xmlns:mc="http://schemas.openxmlformats.org/markup-compatibility/2006" xmlns:p14="http://schemas.microsoft.com/office/powerpoint/2010/main">
    <mc:Choice Requires="p14">
      <p:transition spd="slow" p14:dur="2000" advTm="63988"/>
    </mc:Choice>
    <mc:Fallback xmlns="">
      <p:transition spd="slow" advTm="6398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6851" y="1558031"/>
            <a:ext cx="4130425" cy="4130425"/>
          </a:xfrm>
        </p:spPr>
      </p:pic>
      <p:sp>
        <p:nvSpPr>
          <p:cNvPr id="6" name="Titel 5"/>
          <p:cNvSpPr>
            <a:spLocks noGrp="1"/>
          </p:cNvSpPr>
          <p:nvPr>
            <p:ph type="title"/>
          </p:nvPr>
        </p:nvSpPr>
        <p:spPr/>
        <p:txBody>
          <a:bodyPr/>
          <a:lstStyle/>
          <a:p>
            <a:r>
              <a:rPr lang="de-CH" dirty="0" smtClean="0"/>
              <a:t>Zusammen wachsen</a:t>
            </a:r>
            <a:endParaRPr lang="de-CH" dirty="0"/>
          </a:p>
        </p:txBody>
      </p:sp>
      <p:grpSp>
        <p:nvGrpSpPr>
          <p:cNvPr id="18" name="Gruppieren 17"/>
          <p:cNvGrpSpPr/>
          <p:nvPr/>
        </p:nvGrpSpPr>
        <p:grpSpPr>
          <a:xfrm>
            <a:off x="2232000" y="1852398"/>
            <a:ext cx="1734453" cy="1770845"/>
            <a:chOff x="1852793" y="1805467"/>
            <a:chExt cx="1734453" cy="1770845"/>
          </a:xfrm>
        </p:grpSpPr>
        <p:pic>
          <p:nvPicPr>
            <p:cNvPr id="15" name="Grafik 14"/>
            <p:cNvPicPr>
              <a:picLocks noChangeAspect="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852793" y="1805467"/>
              <a:ext cx="1734453" cy="1770845"/>
            </a:xfrm>
            <a:prstGeom prst="rect">
              <a:avLst/>
            </a:prstGeom>
            <a:ln>
              <a:noFill/>
            </a:ln>
          </p:spPr>
        </p:pic>
        <p:sp>
          <p:nvSpPr>
            <p:cNvPr id="16" name="Ellipse 15"/>
            <p:cNvSpPr/>
            <p:nvPr/>
          </p:nvSpPr>
          <p:spPr>
            <a:xfrm>
              <a:off x="1895475" y="1843089"/>
              <a:ext cx="1657349" cy="1676400"/>
            </a:xfrm>
            <a:prstGeom prst="ellipse">
              <a:avLst/>
            </a:prstGeom>
            <a:noFill/>
            <a:ln w="28575">
              <a:solidFill>
                <a:srgbClr val="2E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uppieren 19"/>
          <p:cNvGrpSpPr/>
          <p:nvPr/>
        </p:nvGrpSpPr>
        <p:grpSpPr>
          <a:xfrm>
            <a:off x="7543695" y="1580165"/>
            <a:ext cx="1727857" cy="1770845"/>
            <a:chOff x="2487606" y="4273793"/>
            <a:chExt cx="1727857" cy="1770845"/>
          </a:xfrm>
        </p:grpSpPr>
        <p:pic>
          <p:nvPicPr>
            <p:cNvPr id="12" name="Grafik 11"/>
            <p:cNvPicPr>
              <a:picLocks noChangeAspect="1"/>
            </p:cNvPicPr>
            <p:nvPr/>
          </p:nvPicPr>
          <p:blipFill>
            <a:blip r:embed="rId5"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487606" y="4273793"/>
              <a:ext cx="1727857" cy="1770845"/>
            </a:xfrm>
            <a:prstGeom prst="rect">
              <a:avLst/>
            </a:prstGeom>
          </p:spPr>
        </p:pic>
        <p:sp>
          <p:nvSpPr>
            <p:cNvPr id="17" name="Ellipse 16"/>
            <p:cNvSpPr/>
            <p:nvPr/>
          </p:nvSpPr>
          <p:spPr>
            <a:xfrm>
              <a:off x="2522859" y="4321015"/>
              <a:ext cx="1657349" cy="1676400"/>
            </a:xfrm>
            <a:prstGeom prst="ellipse">
              <a:avLst/>
            </a:prstGeom>
            <a:noFill/>
            <a:ln w="28575">
              <a:solidFill>
                <a:srgbClr val="7D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uppieren 21"/>
          <p:cNvGrpSpPr/>
          <p:nvPr/>
        </p:nvGrpSpPr>
        <p:grpSpPr>
          <a:xfrm>
            <a:off x="3187129" y="4363611"/>
            <a:ext cx="1716259" cy="1752600"/>
            <a:chOff x="8213889" y="1417058"/>
            <a:chExt cx="1716259" cy="1752600"/>
          </a:xfrm>
        </p:grpSpPr>
        <p:pic>
          <p:nvPicPr>
            <p:cNvPr id="13" name="Grafik 12"/>
            <p:cNvPicPr>
              <a:picLocks noChangeAspect="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213889" y="1417058"/>
              <a:ext cx="1716259" cy="1752600"/>
            </a:xfrm>
            <a:prstGeom prst="rect">
              <a:avLst/>
            </a:prstGeom>
          </p:spPr>
        </p:pic>
        <p:sp>
          <p:nvSpPr>
            <p:cNvPr id="19" name="Ellipse 18"/>
            <p:cNvSpPr/>
            <p:nvPr/>
          </p:nvSpPr>
          <p:spPr>
            <a:xfrm>
              <a:off x="8243343" y="1470398"/>
              <a:ext cx="1657349" cy="1676400"/>
            </a:xfrm>
            <a:prstGeom prst="ellipse">
              <a:avLst/>
            </a:prstGeom>
            <a:noFill/>
            <a:ln w="28575">
              <a:solidFill>
                <a:srgbClr val="5EA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uppieren 22"/>
          <p:cNvGrpSpPr/>
          <p:nvPr/>
        </p:nvGrpSpPr>
        <p:grpSpPr>
          <a:xfrm>
            <a:off x="7398257" y="4513004"/>
            <a:ext cx="1767424" cy="1731102"/>
            <a:chOff x="8650805" y="3905278"/>
            <a:chExt cx="1767424" cy="1731102"/>
          </a:xfrm>
        </p:grpSpPr>
        <p:pic>
          <p:nvPicPr>
            <p:cNvPr id="14" name="Grafik 13"/>
            <p:cNvPicPr>
              <a:picLocks noChangeAspect="1"/>
            </p:cNvPicPr>
            <p:nvPr/>
          </p:nvPicPr>
          <p:blipFill>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650805" y="3905278"/>
              <a:ext cx="1767424" cy="1731102"/>
            </a:xfrm>
            <a:prstGeom prst="rect">
              <a:avLst/>
            </a:prstGeom>
          </p:spPr>
        </p:pic>
        <p:sp>
          <p:nvSpPr>
            <p:cNvPr id="21" name="Ellipse 20"/>
            <p:cNvSpPr/>
            <p:nvPr/>
          </p:nvSpPr>
          <p:spPr>
            <a:xfrm>
              <a:off x="8705843" y="3932629"/>
              <a:ext cx="1657349" cy="1676400"/>
            </a:xfrm>
            <a:prstGeom prst="ellipse">
              <a:avLst/>
            </a:prstGeom>
            <a:noFill/>
            <a:ln w="28575">
              <a:solidFill>
                <a:srgbClr val="FF3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289054"/>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565" y="780568"/>
            <a:ext cx="7662810" cy="5418492"/>
          </a:xfrm>
        </p:spPr>
      </p:pic>
      <p:sp>
        <p:nvSpPr>
          <p:cNvPr id="24" name="Titel 5"/>
          <p:cNvSpPr txBox="1">
            <a:spLocks/>
          </p:cNvSpPr>
          <p:nvPr/>
        </p:nvSpPr>
        <p:spPr>
          <a:xfrm>
            <a:off x="771600" y="936748"/>
            <a:ext cx="11160000" cy="720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de-CH" dirty="0" smtClean="0"/>
              <a:t>System Schule</a:t>
            </a:r>
            <a:endParaRPr lang="de-CH" dirty="0"/>
          </a:p>
        </p:txBody>
      </p:sp>
    </p:spTree>
    <p:extLst>
      <p:ext uri="{BB962C8B-B14F-4D97-AF65-F5344CB8AC3E}">
        <p14:creationId xmlns:p14="http://schemas.microsoft.com/office/powerpoint/2010/main" val="2382265257"/>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341612" y="1262929"/>
            <a:ext cx="5520564" cy="3458902"/>
          </a:xfrm>
          <a:prstGeom prst="rect">
            <a:avLst/>
          </a:prstGeom>
        </p:spPr>
      </p:pic>
      <p:pic>
        <p:nvPicPr>
          <p:cNvPr id="7" name="Grafik 6"/>
          <p:cNvPicPr>
            <a:picLocks noChangeAspect="1"/>
          </p:cNvPicPr>
          <p:nvPr/>
        </p:nvPicPr>
        <p:blipFill>
          <a:blip r:embed="rId4"/>
          <a:stretch>
            <a:fillRect/>
          </a:stretch>
        </p:blipFill>
        <p:spPr>
          <a:xfrm>
            <a:off x="216254" y="3646032"/>
            <a:ext cx="3946543" cy="3211968"/>
          </a:xfrm>
          <a:prstGeom prst="rect">
            <a:avLst/>
          </a:prstGeom>
        </p:spPr>
      </p:pic>
      <p:sp>
        <p:nvSpPr>
          <p:cNvPr id="4" name="Titel 3"/>
          <p:cNvSpPr>
            <a:spLocks noGrp="1"/>
          </p:cNvSpPr>
          <p:nvPr>
            <p:ph type="title"/>
          </p:nvPr>
        </p:nvSpPr>
        <p:spPr>
          <a:xfrm>
            <a:off x="619199" y="936000"/>
            <a:ext cx="4985953" cy="1013300"/>
          </a:xfrm>
        </p:spPr>
        <p:txBody>
          <a:bodyPr/>
          <a:lstStyle/>
          <a:p>
            <a:r>
              <a:rPr lang="de-CH" sz="4000" dirty="0"/>
              <a:t>Projektorganisation</a:t>
            </a:r>
          </a:p>
        </p:txBody>
      </p:sp>
      <p:pic>
        <p:nvPicPr>
          <p:cNvPr id="2" name="Grafik 1"/>
          <p:cNvPicPr>
            <a:picLocks noChangeAspect="1"/>
          </p:cNvPicPr>
          <p:nvPr/>
        </p:nvPicPr>
        <p:blipFill>
          <a:blip r:embed="rId5"/>
          <a:stretch>
            <a:fillRect/>
          </a:stretch>
        </p:blipFill>
        <p:spPr>
          <a:xfrm>
            <a:off x="8862176" y="1442650"/>
            <a:ext cx="3099460" cy="3099460"/>
          </a:xfrm>
          <a:prstGeom prst="rect">
            <a:avLst/>
          </a:prstGeom>
        </p:spPr>
      </p:pic>
      <p:sp>
        <p:nvSpPr>
          <p:cNvPr id="6" name="Textfeld 5"/>
          <p:cNvSpPr txBox="1"/>
          <p:nvPr/>
        </p:nvSpPr>
        <p:spPr>
          <a:xfrm>
            <a:off x="7698334" y="4650108"/>
            <a:ext cx="4493666" cy="203132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SL	Schulleitung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LP	Lehrperson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PH	Pädagogische Hochschule Luzern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DVS	Dienststelle Volksschulbildung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DVS	Leitung Bausteingruppe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Leitung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PL	Co-Projektleitung</a:t>
            </a:r>
            <a:endParaRPr kumimoji="0" lang="de-CH"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86638973"/>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19200" y="1781298"/>
            <a:ext cx="5472000" cy="4590701"/>
          </a:xfrm>
        </p:spPr>
        <p:txBody>
          <a:bodyPr>
            <a:normAutofit fontScale="92500" lnSpcReduction="10000"/>
          </a:bodyPr>
          <a:lstStyle/>
          <a:p>
            <a:pPr marL="0" indent="0">
              <a:buNone/>
            </a:pPr>
            <a:r>
              <a:rPr lang="de-CH" b="1" dirty="0" smtClean="0"/>
              <a:t>Im Projektausschuss</a:t>
            </a:r>
          </a:p>
          <a:p>
            <a:r>
              <a:rPr lang="de-CH" dirty="0"/>
              <a:t>Lancierung, Umsetzung und </a:t>
            </a:r>
            <a:r>
              <a:rPr lang="de-CH" dirty="0" smtClean="0"/>
              <a:t>Überprüfung des Vorhabens</a:t>
            </a:r>
          </a:p>
          <a:p>
            <a:r>
              <a:rPr lang="de-CH" dirty="0"/>
              <a:t>Strategie- und </a:t>
            </a:r>
            <a:r>
              <a:rPr lang="de-CH" dirty="0" smtClean="0"/>
              <a:t>Kontrollinstanz</a:t>
            </a:r>
          </a:p>
          <a:p>
            <a:r>
              <a:rPr lang="de-CH" kern="500" dirty="0" smtClean="0">
                <a:latin typeface="Segoe UI" panose="020B0502040204020203" pitchFamily="34" charset="0"/>
                <a:ea typeface="Times New Roman" panose="02020603050405020304" pitchFamily="18" charset="0"/>
              </a:rPr>
              <a:t>Vorbereitende und beratende </a:t>
            </a:r>
            <a:r>
              <a:rPr lang="de-CH" kern="500" dirty="0">
                <a:latin typeface="Segoe UI" panose="020B0502040204020203" pitchFamily="34" charset="0"/>
                <a:ea typeface="Times New Roman" panose="02020603050405020304" pitchFamily="18" charset="0"/>
              </a:rPr>
              <a:t>Funktion in Hinblick auf übergreifende strategische </a:t>
            </a:r>
            <a:r>
              <a:rPr lang="de-CH" kern="500" dirty="0" smtClean="0">
                <a:latin typeface="Segoe UI" panose="020B0502040204020203" pitchFamily="34" charset="0"/>
                <a:ea typeface="Times New Roman" panose="02020603050405020304" pitchFamily="18" charset="0"/>
              </a:rPr>
              <a:t>und politische Entscheidungen</a:t>
            </a:r>
          </a:p>
          <a:p>
            <a:r>
              <a:rPr lang="de-CH" dirty="0" smtClean="0"/>
              <a:t>Fachwissen, Perspektive des Verbandes </a:t>
            </a:r>
            <a:r>
              <a:rPr lang="de-CH" dirty="0"/>
              <a:t>und ihre </a:t>
            </a:r>
            <a:r>
              <a:rPr lang="de-CH" dirty="0" smtClean="0"/>
              <a:t>Erfahrungen einbringen</a:t>
            </a:r>
          </a:p>
          <a:p>
            <a:r>
              <a:rPr lang="de-CH" dirty="0" smtClean="0"/>
              <a:t>Etc.</a:t>
            </a:r>
            <a:endParaRPr lang="de-CH" dirty="0"/>
          </a:p>
        </p:txBody>
      </p:sp>
      <p:sp>
        <p:nvSpPr>
          <p:cNvPr id="7" name="Titel 6"/>
          <p:cNvSpPr>
            <a:spLocks noGrp="1"/>
          </p:cNvSpPr>
          <p:nvPr>
            <p:ph type="title"/>
          </p:nvPr>
        </p:nvSpPr>
        <p:spPr/>
        <p:txBody>
          <a:bodyPr/>
          <a:lstStyle/>
          <a:p>
            <a:r>
              <a:rPr lang="de-CH" sz="3800" dirty="0"/>
              <a:t>Rolle </a:t>
            </a:r>
            <a:r>
              <a:rPr lang="de-CH" sz="3800" dirty="0" smtClean="0"/>
              <a:t>Verband Schulleiterinnen und Schulleiter</a:t>
            </a:r>
            <a:endParaRPr lang="de-CH" sz="3800" dirty="0"/>
          </a:p>
        </p:txBody>
      </p:sp>
      <p:sp>
        <p:nvSpPr>
          <p:cNvPr id="2" name="Inhaltsplatzhalter 1"/>
          <p:cNvSpPr>
            <a:spLocks noGrp="1"/>
          </p:cNvSpPr>
          <p:nvPr>
            <p:ph sz="half" idx="2"/>
          </p:nvPr>
        </p:nvSpPr>
        <p:spPr>
          <a:xfrm>
            <a:off x="6299999" y="1781298"/>
            <a:ext cx="5472000" cy="4590702"/>
          </a:xfrm>
        </p:spPr>
        <p:txBody>
          <a:bodyPr>
            <a:normAutofit lnSpcReduction="10000"/>
          </a:bodyPr>
          <a:lstStyle/>
          <a:p>
            <a:pPr marL="0" lvl="0" indent="0">
              <a:buNone/>
            </a:pPr>
            <a:r>
              <a:rPr lang="de-CH" sz="2600" b="1" dirty="0" smtClean="0">
                <a:solidFill>
                  <a:srgbClr val="000000"/>
                </a:solidFill>
              </a:rPr>
              <a:t>In der Bausteinentwicklung</a:t>
            </a:r>
            <a:endParaRPr lang="de-CH" sz="2600" b="1" dirty="0">
              <a:solidFill>
                <a:srgbClr val="000000"/>
              </a:solidFill>
            </a:endParaRPr>
          </a:p>
          <a:p>
            <a:pPr lvl="0"/>
            <a:r>
              <a:rPr lang="de-CH" dirty="0" smtClean="0"/>
              <a:t>Bei der Erarbeitung </a:t>
            </a:r>
            <a:r>
              <a:rPr lang="de-CH" dirty="0"/>
              <a:t>eines Bausteins als Ideenbringerin und als </a:t>
            </a:r>
            <a:r>
              <a:rPr lang="de-CH" dirty="0" err="1" smtClean="0"/>
              <a:t>Echoraum</a:t>
            </a:r>
            <a:endParaRPr lang="de-CH" dirty="0" smtClean="0"/>
          </a:p>
          <a:p>
            <a:pPr lvl="0"/>
            <a:r>
              <a:rPr lang="de-CH" kern="500" dirty="0">
                <a:latin typeface="Segoe UI" panose="020B0502040204020203" pitchFamily="34" charset="0"/>
                <a:ea typeface="Times New Roman" panose="02020603050405020304" pitchFamily="18" charset="0"/>
              </a:rPr>
              <a:t>Anliegen </a:t>
            </a:r>
            <a:r>
              <a:rPr lang="de-CH" kern="500" dirty="0" smtClean="0">
                <a:latin typeface="Segoe UI" panose="020B0502040204020203" pitchFamily="34" charset="0"/>
                <a:ea typeface="Times New Roman" panose="02020603050405020304" pitchFamily="18" charset="0"/>
              </a:rPr>
              <a:t>aus dem Verband in </a:t>
            </a:r>
            <a:r>
              <a:rPr lang="de-CH" kern="500" dirty="0">
                <a:latin typeface="Segoe UI" panose="020B0502040204020203" pitchFamily="34" charset="0"/>
                <a:ea typeface="Times New Roman" panose="02020603050405020304" pitchFamily="18" charset="0"/>
              </a:rPr>
              <a:t>die Entwicklungen eines </a:t>
            </a:r>
            <a:r>
              <a:rPr lang="de-CH" kern="500" dirty="0" smtClean="0">
                <a:latin typeface="Segoe UI" panose="020B0502040204020203" pitchFamily="34" charset="0"/>
                <a:ea typeface="Times New Roman" panose="02020603050405020304" pitchFamily="18" charset="0"/>
              </a:rPr>
              <a:t>Entwicklungsschwerpunktes, eines Handlungsfeldes </a:t>
            </a:r>
            <a:r>
              <a:rPr lang="de-CH" kern="500" dirty="0">
                <a:latin typeface="Segoe UI" panose="020B0502040204020203" pitchFamily="34" charset="0"/>
                <a:ea typeface="Times New Roman" panose="02020603050405020304" pitchFamily="18" charset="0"/>
              </a:rPr>
              <a:t>bzw. der Bausteine </a:t>
            </a:r>
            <a:r>
              <a:rPr lang="de-CH" kern="500" dirty="0" smtClean="0">
                <a:latin typeface="Segoe UI" panose="020B0502040204020203" pitchFamily="34" charset="0"/>
                <a:ea typeface="Times New Roman" panose="02020603050405020304" pitchFamily="18" charset="0"/>
              </a:rPr>
              <a:t>ein</a:t>
            </a:r>
            <a:r>
              <a:rPr lang="de-CH" dirty="0" smtClean="0">
                <a:solidFill>
                  <a:srgbClr val="000000"/>
                </a:solidFill>
              </a:rPr>
              <a:t>bringen</a:t>
            </a:r>
            <a:endParaRPr lang="de-CH" dirty="0">
              <a:solidFill>
                <a:srgbClr val="000000"/>
              </a:solidFill>
            </a:endParaRPr>
          </a:p>
          <a:p>
            <a:pPr lvl="0"/>
            <a:r>
              <a:rPr lang="de-CH" dirty="0">
                <a:solidFill>
                  <a:srgbClr val="000000"/>
                </a:solidFill>
              </a:rPr>
              <a:t>Mitentwicklung </a:t>
            </a:r>
            <a:r>
              <a:rPr lang="de-CH" dirty="0" smtClean="0">
                <a:solidFill>
                  <a:srgbClr val="000000"/>
                </a:solidFill>
              </a:rPr>
              <a:t>von Inhalten</a:t>
            </a:r>
          </a:p>
          <a:p>
            <a:pPr lvl="0"/>
            <a:r>
              <a:rPr lang="de-CH" dirty="0" smtClean="0">
                <a:solidFill>
                  <a:srgbClr val="000000"/>
                </a:solidFill>
              </a:rPr>
              <a:t>Etc.</a:t>
            </a:r>
            <a:endParaRPr lang="de-CH" dirty="0">
              <a:solidFill>
                <a:srgbClr val="000000"/>
              </a:solidFill>
            </a:endParaRPr>
          </a:p>
        </p:txBody>
      </p:sp>
    </p:spTree>
    <p:extLst>
      <p:ext uri="{BB962C8B-B14F-4D97-AF65-F5344CB8AC3E}">
        <p14:creationId xmlns:p14="http://schemas.microsoft.com/office/powerpoint/2010/main" val="19757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199" y="936000"/>
            <a:ext cx="4214057" cy="1013300"/>
          </a:xfrm>
        </p:spPr>
        <p:txBody>
          <a:bodyPr/>
          <a:lstStyle/>
          <a:p>
            <a:r>
              <a:rPr lang="de-CH" sz="3800" dirty="0"/>
              <a:t>Handlungsfelder</a:t>
            </a:r>
          </a:p>
        </p:txBody>
      </p:sp>
      <p:pic>
        <p:nvPicPr>
          <p:cNvPr id="10" name="Grafik 9"/>
          <p:cNvPicPr>
            <a:picLocks noChangeAspect="1"/>
          </p:cNvPicPr>
          <p:nvPr/>
        </p:nvPicPr>
        <p:blipFill>
          <a:blip r:embed="rId3"/>
          <a:stretch>
            <a:fillRect/>
          </a:stretch>
        </p:blipFill>
        <p:spPr>
          <a:xfrm>
            <a:off x="619200" y="2159998"/>
            <a:ext cx="3600000" cy="2502439"/>
          </a:xfrm>
          <a:prstGeom prst="rect">
            <a:avLst/>
          </a:prstGeom>
        </p:spPr>
      </p:pic>
      <p:pic>
        <p:nvPicPr>
          <p:cNvPr id="11" name="Grafik 10"/>
          <p:cNvPicPr>
            <a:picLocks noChangeAspect="1"/>
          </p:cNvPicPr>
          <p:nvPr/>
        </p:nvPicPr>
        <p:blipFill>
          <a:blip r:embed="rId4"/>
          <a:stretch>
            <a:fillRect/>
          </a:stretch>
        </p:blipFill>
        <p:spPr>
          <a:xfrm>
            <a:off x="4485065" y="1173459"/>
            <a:ext cx="3600000" cy="3055093"/>
          </a:xfrm>
          <a:prstGeom prst="rect">
            <a:avLst/>
          </a:prstGeom>
        </p:spPr>
      </p:pic>
      <p:pic>
        <p:nvPicPr>
          <p:cNvPr id="12" name="Grafik 11"/>
          <p:cNvPicPr>
            <a:picLocks noChangeAspect="1"/>
          </p:cNvPicPr>
          <p:nvPr/>
        </p:nvPicPr>
        <p:blipFill>
          <a:blip r:embed="rId5"/>
          <a:stretch>
            <a:fillRect/>
          </a:stretch>
        </p:blipFill>
        <p:spPr>
          <a:xfrm>
            <a:off x="619200" y="4908758"/>
            <a:ext cx="3600000" cy="1823242"/>
          </a:xfrm>
          <a:prstGeom prst="rect">
            <a:avLst/>
          </a:prstGeom>
        </p:spPr>
      </p:pic>
      <p:pic>
        <p:nvPicPr>
          <p:cNvPr id="13" name="Grafik 12"/>
          <p:cNvPicPr>
            <a:picLocks noChangeAspect="1"/>
          </p:cNvPicPr>
          <p:nvPr/>
        </p:nvPicPr>
        <p:blipFill>
          <a:blip r:embed="rId6"/>
          <a:stretch>
            <a:fillRect/>
          </a:stretch>
        </p:blipFill>
        <p:spPr>
          <a:xfrm>
            <a:off x="8350930" y="3199145"/>
            <a:ext cx="3600000" cy="3532855"/>
          </a:xfrm>
          <a:prstGeom prst="rect">
            <a:avLst/>
          </a:prstGeom>
        </p:spPr>
      </p:pic>
      <p:pic>
        <p:nvPicPr>
          <p:cNvPr id="14" name="Grafik 13"/>
          <p:cNvPicPr>
            <a:picLocks noChangeAspect="1"/>
          </p:cNvPicPr>
          <p:nvPr/>
        </p:nvPicPr>
        <p:blipFill>
          <a:blip r:embed="rId7"/>
          <a:stretch>
            <a:fillRect/>
          </a:stretch>
        </p:blipFill>
        <p:spPr>
          <a:xfrm>
            <a:off x="4485065" y="4291541"/>
            <a:ext cx="3600000" cy="2440459"/>
          </a:xfrm>
          <a:prstGeom prst="rect">
            <a:avLst/>
          </a:prstGeom>
        </p:spPr>
      </p:pic>
    </p:spTree>
    <p:extLst>
      <p:ext uri="{BB962C8B-B14F-4D97-AF65-F5344CB8AC3E}">
        <p14:creationId xmlns:p14="http://schemas.microsoft.com/office/powerpoint/2010/main" val="1911428750"/>
      </p:ext>
    </p:extLst>
  </p:cSld>
  <p:clrMapOvr>
    <a:masterClrMapping/>
  </p:clrMapOvr>
  <mc:AlternateContent xmlns:mc="http://schemas.openxmlformats.org/markup-compatibility/2006" xmlns:p14="http://schemas.microsoft.com/office/powerpoint/2010/main">
    <mc:Choice Requires="p14">
      <p:transition spd="slow" p14:dur="2000" advTm="38245"/>
    </mc:Choice>
    <mc:Fallback xmlns="">
      <p:transition spd="slow" advTm="382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Bausteine</a:t>
            </a:r>
            <a:endParaRPr lang="de-CH" dirty="0"/>
          </a:p>
        </p:txBody>
      </p:sp>
      <p:pic>
        <p:nvPicPr>
          <p:cNvPr id="7" name="Grafik 6"/>
          <p:cNvPicPr>
            <a:picLocks noChangeAspect="1"/>
          </p:cNvPicPr>
          <p:nvPr/>
        </p:nvPicPr>
        <p:blipFill>
          <a:blip r:embed="rId3"/>
          <a:stretch>
            <a:fillRect/>
          </a:stretch>
        </p:blipFill>
        <p:spPr>
          <a:xfrm rot="20787317">
            <a:off x="-11978" y="1849780"/>
            <a:ext cx="7200000" cy="3302283"/>
          </a:xfrm>
          <a:prstGeom prst="rect">
            <a:avLst/>
          </a:prstGeom>
        </p:spPr>
      </p:pic>
      <p:pic>
        <p:nvPicPr>
          <p:cNvPr id="9" name="Grafik 8"/>
          <p:cNvPicPr>
            <a:picLocks noChangeAspect="1"/>
          </p:cNvPicPr>
          <p:nvPr/>
        </p:nvPicPr>
        <p:blipFill>
          <a:blip r:embed="rId4"/>
          <a:stretch>
            <a:fillRect/>
          </a:stretch>
        </p:blipFill>
        <p:spPr>
          <a:xfrm>
            <a:off x="3085577" y="2486453"/>
            <a:ext cx="3600000" cy="3055093"/>
          </a:xfrm>
          <a:prstGeom prst="rect">
            <a:avLst/>
          </a:prstGeom>
        </p:spPr>
      </p:pic>
      <p:sp>
        <p:nvSpPr>
          <p:cNvPr id="10" name="Rechteck 9"/>
          <p:cNvSpPr/>
          <p:nvPr/>
        </p:nvSpPr>
        <p:spPr>
          <a:xfrm rot="20796596">
            <a:off x="1328845" y="3239989"/>
            <a:ext cx="892800" cy="954580"/>
          </a:xfrm>
          <a:prstGeom prst="rect">
            <a:avLst/>
          </a:prstGeom>
          <a:noFill/>
          <a:ln w="57150">
            <a:solidFill>
              <a:srgbClr val="7E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Grafik 10"/>
          <p:cNvPicPr>
            <a:picLocks noChangeAspect="1"/>
          </p:cNvPicPr>
          <p:nvPr/>
        </p:nvPicPr>
        <p:blipFill>
          <a:blip r:embed="rId5"/>
          <a:stretch>
            <a:fillRect/>
          </a:stretch>
        </p:blipFill>
        <p:spPr>
          <a:xfrm>
            <a:off x="7451113" y="1656000"/>
            <a:ext cx="3600000" cy="4464989"/>
          </a:xfrm>
          <a:prstGeom prst="rect">
            <a:avLst/>
          </a:prstGeom>
        </p:spPr>
      </p:pic>
      <p:sp>
        <p:nvSpPr>
          <p:cNvPr id="12" name="Rechteck 11"/>
          <p:cNvSpPr/>
          <p:nvPr/>
        </p:nvSpPr>
        <p:spPr>
          <a:xfrm>
            <a:off x="3146514" y="4046899"/>
            <a:ext cx="1693799" cy="597530"/>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hteck 12"/>
          <p:cNvSpPr/>
          <p:nvPr/>
        </p:nvSpPr>
        <p:spPr>
          <a:xfrm>
            <a:off x="7393237" y="1568597"/>
            <a:ext cx="3657876" cy="4631690"/>
          </a:xfrm>
          <a:prstGeom prst="rect">
            <a:avLst/>
          </a:prstGeom>
          <a:noFill/>
          <a:ln w="381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hteck 13"/>
          <p:cNvSpPr/>
          <p:nvPr/>
        </p:nvSpPr>
        <p:spPr>
          <a:xfrm>
            <a:off x="7495357" y="4061646"/>
            <a:ext cx="3407622" cy="982301"/>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Inhaltsplatzhalter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417" y="4066966"/>
            <a:ext cx="2256692" cy="2256692"/>
          </a:xfrm>
        </p:spPr>
      </p:pic>
    </p:spTree>
    <p:extLst>
      <p:ext uri="{BB962C8B-B14F-4D97-AF65-F5344CB8AC3E}">
        <p14:creationId xmlns:p14="http://schemas.microsoft.com/office/powerpoint/2010/main" val="511726020"/>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3762">
            <a:off x="8300029" y="849286"/>
            <a:ext cx="7041330" cy="5241648"/>
          </a:xfrm>
          <a:prstGeom prst="rect">
            <a:avLst/>
          </a:prstGeom>
        </p:spPr>
      </p:pic>
      <p:sp>
        <p:nvSpPr>
          <p:cNvPr id="6" name="Titel 5"/>
          <p:cNvSpPr>
            <a:spLocks noGrp="1"/>
          </p:cNvSpPr>
          <p:nvPr>
            <p:ph type="title"/>
          </p:nvPr>
        </p:nvSpPr>
        <p:spPr/>
        <p:txBody>
          <a:bodyPr/>
          <a:lstStyle/>
          <a:p>
            <a:r>
              <a:rPr lang="de-CH" dirty="0" smtClean="0"/>
              <a:t>Grobplanung Phase 1</a:t>
            </a:r>
            <a:endParaRPr lang="de-CH" dirty="0"/>
          </a:p>
        </p:txBody>
      </p:sp>
      <p:grpSp>
        <p:nvGrpSpPr>
          <p:cNvPr id="9" name="Gruppieren 8"/>
          <p:cNvGrpSpPr/>
          <p:nvPr/>
        </p:nvGrpSpPr>
        <p:grpSpPr>
          <a:xfrm>
            <a:off x="426351" y="3749506"/>
            <a:ext cx="11394343" cy="2982494"/>
            <a:chOff x="-448919" y="1639069"/>
            <a:chExt cx="12625131" cy="3615102"/>
          </a:xfrm>
        </p:grpSpPr>
        <p:grpSp>
          <p:nvGrpSpPr>
            <p:cNvPr id="10" name="Gruppieren 9"/>
            <p:cNvGrpSpPr/>
            <p:nvPr/>
          </p:nvGrpSpPr>
          <p:grpSpPr>
            <a:xfrm>
              <a:off x="323926" y="2323123"/>
              <a:ext cx="11852286" cy="2931048"/>
              <a:chOff x="323925" y="2323123"/>
              <a:chExt cx="11969675" cy="2960078"/>
            </a:xfrm>
          </p:grpSpPr>
          <p:sp>
            <p:nvSpPr>
              <p:cNvPr id="19" name="Rechteck 18"/>
              <p:cNvSpPr/>
              <p:nvPr/>
            </p:nvSpPr>
            <p:spPr>
              <a:xfrm>
                <a:off x="323925" y="2323123"/>
                <a:ext cx="11969675" cy="2960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p:cNvPicPr>
                <a:picLocks noChangeAspect="1"/>
              </p:cNvPicPr>
              <p:nvPr/>
            </p:nvPicPr>
            <p:blipFill>
              <a:blip r:embed="rId4"/>
              <a:stretch>
                <a:fillRect/>
              </a:stretch>
            </p:blipFill>
            <p:spPr>
              <a:xfrm>
                <a:off x="422312" y="2420479"/>
                <a:ext cx="11772900" cy="2765363"/>
              </a:xfrm>
              <a:prstGeom prst="rect">
                <a:avLst/>
              </a:prstGeom>
            </p:spPr>
          </p:pic>
        </p:grpSp>
        <p:sp>
          <p:nvSpPr>
            <p:cNvPr id="11" name="Rechteck 10"/>
            <p:cNvSpPr/>
            <p:nvPr/>
          </p:nvSpPr>
          <p:spPr>
            <a:xfrm rot="1247563">
              <a:off x="2281779" y="2855753"/>
              <a:ext cx="2606340" cy="595085"/>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Handlungsfeld</a:t>
              </a:r>
              <a:endParaRPr lang="de-CH" sz="2400" dirty="0">
                <a:solidFill>
                  <a:schemeClr val="bg1"/>
                </a:solidFill>
              </a:endParaRPr>
            </a:p>
          </p:txBody>
        </p:sp>
        <p:sp>
          <p:nvSpPr>
            <p:cNvPr id="12" name="Rechteck 11"/>
            <p:cNvSpPr/>
            <p:nvPr/>
          </p:nvSpPr>
          <p:spPr>
            <a:xfrm rot="18530143">
              <a:off x="-1285170" y="2658357"/>
              <a:ext cx="2606340" cy="93383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Entwicklungs-schwerpunkt</a:t>
              </a:r>
              <a:endParaRPr lang="de-CH" sz="2400" dirty="0">
                <a:solidFill>
                  <a:schemeClr val="bg1"/>
                </a:solidFill>
              </a:endParaRPr>
            </a:p>
          </p:txBody>
        </p:sp>
        <p:grpSp>
          <p:nvGrpSpPr>
            <p:cNvPr id="13" name="Gruppieren 12"/>
            <p:cNvGrpSpPr/>
            <p:nvPr/>
          </p:nvGrpSpPr>
          <p:grpSpPr>
            <a:xfrm>
              <a:off x="4733633" y="1639069"/>
              <a:ext cx="7372298" cy="1094515"/>
              <a:chOff x="4733633" y="1639069"/>
              <a:chExt cx="7372298" cy="1094515"/>
            </a:xfrm>
          </p:grpSpPr>
          <p:sp>
            <p:nvSpPr>
              <p:cNvPr id="14" name="Rechteck 13"/>
              <p:cNvSpPr/>
              <p:nvPr/>
            </p:nvSpPr>
            <p:spPr>
              <a:xfrm>
                <a:off x="5175524" y="1684432"/>
                <a:ext cx="6516012" cy="55160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Dauer Bausteinentwicklung</a:t>
                </a:r>
                <a:endParaRPr lang="de-CH" sz="2400" dirty="0">
                  <a:solidFill>
                    <a:schemeClr val="bg1"/>
                  </a:solidFill>
                </a:endParaRPr>
              </a:p>
            </p:txBody>
          </p:sp>
          <p:sp>
            <p:nvSpPr>
              <p:cNvPr id="15" name="Ellipse 14"/>
              <p:cNvSpPr/>
              <p:nvPr/>
            </p:nvSpPr>
            <p:spPr>
              <a:xfrm>
                <a:off x="4733633"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r Verbinder 15"/>
              <p:cNvCxnSpPr/>
              <p:nvPr/>
            </p:nvCxnSpPr>
            <p:spPr>
              <a:xfrm>
                <a:off x="4949372" y="2243658"/>
                <a:ext cx="0" cy="48992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1502407"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8" name="Gerader Verbinder 17"/>
              <p:cNvCxnSpPr/>
              <p:nvPr/>
            </p:nvCxnSpPr>
            <p:spPr>
              <a:xfrm>
                <a:off x="11883572" y="2206588"/>
                <a:ext cx="0" cy="51937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grpSp>
      </p:grpSp>
      <p:sp>
        <p:nvSpPr>
          <p:cNvPr id="22" name="Ellipse 21"/>
          <p:cNvSpPr/>
          <p:nvPr/>
        </p:nvSpPr>
        <p:spPr>
          <a:xfrm>
            <a:off x="11260057" y="3641640"/>
            <a:ext cx="603524" cy="616412"/>
          </a:xfrm>
          <a:prstGeom prst="ellipse">
            <a:avLst/>
          </a:prstGeom>
          <a:solidFill>
            <a:srgbClr val="43A538"/>
          </a:solidFill>
          <a:ln>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Inhaltsplatzhalter 2"/>
          <p:cNvPicPr>
            <a:picLocks noGrp="1" noChangeAspect="1"/>
          </p:cNvPicPr>
          <p:nvPr>
            <p:ph idx="1"/>
          </p:nvPr>
        </p:nvPicPr>
        <p:blipFill>
          <a:blip r:embed="rId5"/>
          <a:stretch>
            <a:fillRect/>
          </a:stretch>
        </p:blipFill>
        <p:spPr>
          <a:xfrm>
            <a:off x="618481" y="1615290"/>
            <a:ext cx="2255716" cy="2255716"/>
          </a:xfrm>
          <a:prstGeom prst="rect">
            <a:avLst/>
          </a:prstGeom>
        </p:spPr>
      </p:pic>
    </p:spTree>
    <p:extLst>
      <p:ext uri="{BB962C8B-B14F-4D97-AF65-F5344CB8AC3E}">
        <p14:creationId xmlns:p14="http://schemas.microsoft.com/office/powerpoint/2010/main" val="9706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13188"/>
          <a:stretch/>
        </p:blipFill>
        <p:spPr>
          <a:xfrm>
            <a:off x="2006191" y="927652"/>
            <a:ext cx="6886018" cy="4483397"/>
          </a:xfrm>
          <a:prstGeom prst="rect">
            <a:avLst/>
          </a:prstGeom>
        </p:spPr>
      </p:pic>
      <p:sp>
        <p:nvSpPr>
          <p:cNvPr id="7" name="Textfeld 6"/>
          <p:cNvSpPr txBox="1"/>
          <p:nvPr/>
        </p:nvSpPr>
        <p:spPr>
          <a:xfrm>
            <a:off x="1913426" y="5411049"/>
            <a:ext cx="7301825" cy="923330"/>
          </a:xfrm>
          <a:prstGeom prst="rect">
            <a:avLst/>
          </a:prstGeom>
          <a:noFill/>
        </p:spPr>
        <p:txBody>
          <a:bodyPr wrap="square" rtlCol="0">
            <a:spAutoFit/>
          </a:bodyPr>
          <a:lstStyle/>
          <a:p>
            <a:r>
              <a:rPr lang="de-CH" dirty="0" smtClean="0"/>
              <a:t>Co-Projektleitung «Schulen für alle»: Katja Weber und Patrick Schmidt</a:t>
            </a:r>
          </a:p>
          <a:p>
            <a:r>
              <a:rPr lang="de-CH" dirty="0"/>
              <a:t>Leiterin Dienststelle </a:t>
            </a:r>
            <a:r>
              <a:rPr lang="de-CH" dirty="0" smtClean="0"/>
              <a:t>Volksschulbildung, </a:t>
            </a:r>
            <a:r>
              <a:rPr lang="de-CH" dirty="0"/>
              <a:t>Martina Krieg</a:t>
            </a:r>
          </a:p>
          <a:p>
            <a:endParaRPr lang="de-CH" dirty="0"/>
          </a:p>
        </p:txBody>
      </p:sp>
    </p:spTree>
    <p:extLst>
      <p:ext uri="{BB962C8B-B14F-4D97-AF65-F5344CB8AC3E}">
        <p14:creationId xmlns:p14="http://schemas.microsoft.com/office/powerpoint/2010/main" val="231362491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20" y="87047"/>
            <a:ext cx="10530980" cy="6686565"/>
          </a:xfrm>
          <a:prstGeom prst="rect">
            <a:avLst/>
          </a:prstGeom>
        </p:spPr>
      </p:pic>
    </p:spTree>
    <p:extLst>
      <p:ext uri="{BB962C8B-B14F-4D97-AF65-F5344CB8AC3E}">
        <p14:creationId xmlns:p14="http://schemas.microsoft.com/office/powerpoint/2010/main" val="233793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lstStyle/>
          <a:p>
            <a:pPr>
              <a:buFont typeface="Wingdings" panose="05000000000000000000" pitchFamily="2" charset="2"/>
              <a:buChar char="§"/>
            </a:pPr>
            <a:r>
              <a:rPr lang="de-CH" dirty="0" smtClean="0"/>
              <a:t>Obligatorische Bausteine beinhalten Themen, die entweder rechtlich verankert sind oder einer politischen Strategie folgen.</a:t>
            </a:r>
          </a:p>
          <a:p>
            <a:pPr>
              <a:buFont typeface="Wingdings" panose="05000000000000000000" pitchFamily="2" charset="2"/>
              <a:buChar char="§"/>
            </a:pPr>
            <a:r>
              <a:rPr lang="de-CH" dirty="0" smtClean="0"/>
              <a:t>Die Ziele dieser Bausteine sind von allen Schulen verbindlich zu verfolgen. Damit wird auch eine gleichwertige Schulqualität angestrebt.</a:t>
            </a:r>
            <a:endParaRPr lang="de-CH" dirty="0"/>
          </a:p>
        </p:txBody>
      </p:sp>
      <p:sp>
        <p:nvSpPr>
          <p:cNvPr id="4" name="Titel 3"/>
          <p:cNvSpPr>
            <a:spLocks noGrp="1"/>
          </p:cNvSpPr>
          <p:nvPr>
            <p:ph type="title"/>
          </p:nvPr>
        </p:nvSpPr>
        <p:spPr/>
        <p:txBody>
          <a:bodyPr/>
          <a:lstStyle/>
          <a:p>
            <a:r>
              <a:rPr lang="de-CH" dirty="0" smtClean="0"/>
              <a:t>Obligatorischer Baustein</a:t>
            </a:r>
            <a:endParaRPr lang="de-CH" dirty="0"/>
          </a:p>
        </p:txBody>
      </p:sp>
      <p:sp>
        <p:nvSpPr>
          <p:cNvPr id="10" name="Ellipse 9"/>
          <p:cNvSpPr/>
          <p:nvPr/>
        </p:nvSpPr>
        <p:spPr>
          <a:xfrm>
            <a:off x="447606" y="1789354"/>
            <a:ext cx="2142066" cy="2142066"/>
          </a:xfrm>
          <a:prstGeom prst="ellipse">
            <a:avLst/>
          </a:prstGeom>
          <a:solidFill>
            <a:srgbClr val="76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obligatorisch</a:t>
            </a:r>
            <a:endParaRPr lang="de-CH" dirty="0">
              <a:solidFill>
                <a:schemeClr val="tx1"/>
              </a:solidFill>
            </a:endParaRPr>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18634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normAutofit lnSpcReduction="10000"/>
          </a:bodyPr>
          <a:lstStyle/>
          <a:p>
            <a:pPr>
              <a:buFont typeface="Wingdings" panose="05000000000000000000" pitchFamily="2" charset="2"/>
              <a:buChar char="§"/>
            </a:pPr>
            <a:r>
              <a:rPr lang="de-CH" dirty="0" smtClean="0"/>
              <a:t>Bausteine bieten Schulen die Möglichkeit, sich in einem Thema weiter zu entwickeln und die vorhandene Qualität zu vertiefen.</a:t>
            </a:r>
          </a:p>
          <a:p>
            <a:pPr>
              <a:buFont typeface="Wingdings" panose="05000000000000000000" pitchFamily="2" charset="2"/>
              <a:buChar char="§"/>
            </a:pPr>
            <a:r>
              <a:rPr lang="de-CH" dirty="0" smtClean="0"/>
              <a:t>Sie ermöglichen der Schule, ihr Profil zu schärfen. </a:t>
            </a:r>
          </a:p>
          <a:p>
            <a:pPr>
              <a:buFont typeface="Wingdings" panose="05000000000000000000" pitchFamily="2" charset="2"/>
              <a:buChar char="§"/>
            </a:pPr>
            <a:r>
              <a:rPr lang="de-CH" dirty="0" smtClean="0"/>
              <a:t>Mit der Umsetzung wird eine gleichwertige, hohe Schulqualität angestrebt.</a:t>
            </a:r>
            <a:endParaRPr lang="de-CH" dirty="0"/>
          </a:p>
        </p:txBody>
      </p:sp>
      <p:sp>
        <p:nvSpPr>
          <p:cNvPr id="4" name="Titel 3"/>
          <p:cNvSpPr>
            <a:spLocks noGrp="1"/>
          </p:cNvSpPr>
          <p:nvPr>
            <p:ph type="title"/>
          </p:nvPr>
        </p:nvSpPr>
        <p:spPr/>
        <p:txBody>
          <a:bodyPr/>
          <a:lstStyle/>
          <a:p>
            <a:r>
              <a:rPr lang="de-CH" dirty="0" smtClean="0"/>
              <a:t>Baustein</a:t>
            </a:r>
            <a:endParaRPr lang="de-CH" dirty="0"/>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333112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Wolkenmetapher”: Eine anschauliche Darstellung für den Prozess des Agilen Projektmanagements. Grafik von Bernd Oestere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04" y="1757666"/>
            <a:ext cx="9091383" cy="492680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CH" dirty="0" smtClean="0"/>
              <a:t>Bausteine der Phase 1</a:t>
            </a:r>
            <a:endParaRPr lang="de-CH" dirty="0"/>
          </a:p>
        </p:txBody>
      </p:sp>
      <p:pic>
        <p:nvPicPr>
          <p:cNvPr id="2" name="Grafik 1"/>
          <p:cNvPicPr>
            <a:picLocks noChangeAspect="1"/>
          </p:cNvPicPr>
          <p:nvPr/>
        </p:nvPicPr>
        <p:blipFill>
          <a:blip r:embed="rId4"/>
          <a:stretch>
            <a:fillRect/>
          </a:stretch>
        </p:blipFill>
        <p:spPr>
          <a:xfrm>
            <a:off x="2600342" y="3209467"/>
            <a:ext cx="1514458" cy="1867594"/>
          </a:xfrm>
          <a:prstGeom prst="rect">
            <a:avLst/>
          </a:prstGeom>
          <a:ln w="38100">
            <a:solidFill>
              <a:srgbClr val="A7E2FF"/>
            </a:solidFill>
          </a:ln>
        </p:spPr>
      </p:pic>
    </p:spTree>
    <p:extLst>
      <p:ext uri="{BB962C8B-B14F-4D97-AF65-F5344CB8AC3E}">
        <p14:creationId xmlns:p14="http://schemas.microsoft.com/office/powerpoint/2010/main" val="140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Der Baustein</a:t>
            </a:r>
            <a:endParaRPr lang="de-CH" dirty="0"/>
          </a:p>
        </p:txBody>
      </p:sp>
      <p:pic>
        <p:nvPicPr>
          <p:cNvPr id="9" name="Grafik 8"/>
          <p:cNvPicPr>
            <a:picLocks noChangeAspect="1"/>
          </p:cNvPicPr>
          <p:nvPr/>
        </p:nvPicPr>
        <p:blipFill>
          <a:blip r:embed="rId3"/>
          <a:stretch>
            <a:fillRect/>
          </a:stretch>
        </p:blipFill>
        <p:spPr>
          <a:xfrm>
            <a:off x="6199200" y="2363214"/>
            <a:ext cx="2905234" cy="356125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2" y="1466106"/>
            <a:ext cx="5355472" cy="5355472"/>
          </a:xfrm>
          <a:prstGeom prst="rect">
            <a:avLst/>
          </a:prstGeom>
        </p:spPr>
      </p:pic>
    </p:spTree>
    <p:extLst>
      <p:ext uri="{BB962C8B-B14F-4D97-AF65-F5344CB8AC3E}">
        <p14:creationId xmlns:p14="http://schemas.microsoft.com/office/powerpoint/2010/main" val="98115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227933" y="376355"/>
            <a:ext cx="5892316" cy="5892316"/>
          </a:xfrm>
          <a:prstGeom prst="rect">
            <a:avLst/>
          </a:prstGeom>
        </p:spPr>
      </p:pic>
    </p:spTree>
    <p:extLst>
      <p:ext uri="{BB962C8B-B14F-4D97-AF65-F5344CB8AC3E}">
        <p14:creationId xmlns:p14="http://schemas.microsoft.com/office/powerpoint/2010/main" val="338575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212149" y="412298"/>
            <a:ext cx="5959702" cy="5959702"/>
          </a:xfrm>
          <a:prstGeom prst="rect">
            <a:avLst/>
          </a:prstGeom>
        </p:spPr>
      </p:pic>
    </p:spTree>
    <p:extLst>
      <p:ext uri="{BB962C8B-B14F-4D97-AF65-F5344CB8AC3E}">
        <p14:creationId xmlns:p14="http://schemas.microsoft.com/office/powerpoint/2010/main" val="114838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301341" y="431064"/>
            <a:ext cx="5893436" cy="5893436"/>
          </a:xfrm>
          <a:prstGeom prst="rect">
            <a:avLst/>
          </a:prstGeom>
        </p:spPr>
      </p:pic>
    </p:spTree>
    <p:extLst>
      <p:ext uri="{BB962C8B-B14F-4D97-AF65-F5344CB8AC3E}">
        <p14:creationId xmlns:p14="http://schemas.microsoft.com/office/powerpoint/2010/main" val="1685104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1" y="936000"/>
            <a:ext cx="5415840" cy="720000"/>
          </a:xfrm>
        </p:spPr>
        <p:txBody>
          <a:bodyPr/>
          <a:lstStyle/>
          <a:p>
            <a:r>
              <a:rPr lang="de-CH" dirty="0" smtClean="0"/>
              <a:t>Der Baustein</a:t>
            </a:r>
            <a:endParaRPr lang="de-CH" dirty="0"/>
          </a:p>
        </p:txBody>
      </p:sp>
      <p:grpSp>
        <p:nvGrpSpPr>
          <p:cNvPr id="11" name="Gruppieren 10"/>
          <p:cNvGrpSpPr/>
          <p:nvPr/>
        </p:nvGrpSpPr>
        <p:grpSpPr>
          <a:xfrm>
            <a:off x="4119154" y="403761"/>
            <a:ext cx="7055527" cy="5807034"/>
            <a:chOff x="4119154" y="97166"/>
            <a:chExt cx="7839562" cy="6760834"/>
          </a:xfrm>
        </p:grpSpPr>
        <p:grpSp>
          <p:nvGrpSpPr>
            <p:cNvPr id="9" name="Gruppieren 8"/>
            <p:cNvGrpSpPr/>
            <p:nvPr/>
          </p:nvGrpSpPr>
          <p:grpSpPr>
            <a:xfrm>
              <a:off x="4119154" y="97166"/>
              <a:ext cx="7839562" cy="6760834"/>
              <a:chOff x="4119154" y="97166"/>
              <a:chExt cx="7839562" cy="6760834"/>
            </a:xfrm>
          </p:grpSpPr>
          <p:sp>
            <p:nvSpPr>
              <p:cNvPr id="8" name="Rechteck 7"/>
              <p:cNvSpPr/>
              <p:nvPr/>
            </p:nvSpPr>
            <p:spPr>
              <a:xfrm>
                <a:off x="4119154" y="5974080"/>
                <a:ext cx="230777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stretch>
                <a:fillRect/>
              </a:stretch>
            </p:blipFill>
            <p:spPr>
              <a:xfrm>
                <a:off x="6199200" y="97166"/>
                <a:ext cx="5759516" cy="6760834"/>
              </a:xfrm>
              <a:prstGeom prst="rect">
                <a:avLst/>
              </a:prstGeom>
            </p:spPr>
          </p:pic>
        </p:grpSp>
        <p:sp>
          <p:nvSpPr>
            <p:cNvPr id="10" name="Rechteck 9"/>
            <p:cNvSpPr/>
            <p:nvPr/>
          </p:nvSpPr>
          <p:spPr>
            <a:xfrm>
              <a:off x="6313714" y="844731"/>
              <a:ext cx="1166949" cy="470263"/>
            </a:xfrm>
            <a:prstGeom prst="rect">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 name="Grafik 1"/>
          <p:cNvPicPr>
            <a:picLocks noChangeAspect="1"/>
          </p:cNvPicPr>
          <p:nvPr/>
        </p:nvPicPr>
        <p:blipFill>
          <a:blip r:embed="rId4"/>
          <a:stretch>
            <a:fillRect/>
          </a:stretch>
        </p:blipFill>
        <p:spPr>
          <a:xfrm>
            <a:off x="3979840" y="1232976"/>
            <a:ext cx="3500823" cy="3850074"/>
          </a:xfrm>
          <a:prstGeom prst="rect">
            <a:avLst/>
          </a:prstGeom>
        </p:spPr>
      </p:pic>
    </p:spTree>
    <p:extLst>
      <p:ext uri="{BB962C8B-B14F-4D97-AF65-F5344CB8AC3E}">
        <p14:creationId xmlns:p14="http://schemas.microsoft.com/office/powerpoint/2010/main" val="175243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rot="21279855">
            <a:off x="4179189" y="1656000"/>
            <a:ext cx="6035333" cy="4569755"/>
          </a:xfrm>
          <a:prstGeom prst="rect">
            <a:avLst/>
          </a:prstGeom>
        </p:spPr>
      </p:pic>
      <p:sp>
        <p:nvSpPr>
          <p:cNvPr id="6" name="Titel 5"/>
          <p:cNvSpPr>
            <a:spLocks noGrp="1"/>
          </p:cNvSpPr>
          <p:nvPr>
            <p:ph type="title"/>
          </p:nvPr>
        </p:nvSpPr>
        <p:spPr/>
        <p:txBody>
          <a:bodyPr/>
          <a:lstStyle/>
          <a:p>
            <a:r>
              <a:rPr lang="de-CH" dirty="0" smtClean="0"/>
              <a:t>Der Baustein</a:t>
            </a:r>
            <a:endParaRPr lang="de-CH" dirty="0"/>
          </a:p>
        </p:txBody>
      </p:sp>
      <p:pic>
        <p:nvPicPr>
          <p:cNvPr id="2" name="Grafik 1"/>
          <p:cNvPicPr>
            <a:picLocks noChangeAspect="1"/>
          </p:cNvPicPr>
          <p:nvPr/>
        </p:nvPicPr>
        <p:blipFill>
          <a:blip r:embed="rId4"/>
          <a:stretch>
            <a:fillRect/>
          </a:stretch>
        </p:blipFill>
        <p:spPr>
          <a:xfrm>
            <a:off x="619200" y="1523051"/>
            <a:ext cx="6257023" cy="3224838"/>
          </a:xfrm>
          <a:prstGeom prst="rect">
            <a:avLst/>
          </a:prstGeom>
        </p:spPr>
      </p:pic>
    </p:spTree>
    <p:extLst>
      <p:ext uri="{BB962C8B-B14F-4D97-AF65-F5344CB8AC3E}">
        <p14:creationId xmlns:p14="http://schemas.microsoft.com/office/powerpoint/2010/main" val="94063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subTitle" idx="1"/>
          </p:nvPr>
        </p:nvSpPr>
        <p:spPr>
          <a:xfrm>
            <a:off x="1408442" y="2927632"/>
            <a:ext cx="2402296" cy="3611586"/>
          </a:xfrm>
        </p:spPr>
        <p:txBody>
          <a:bodyPr>
            <a:normAutofit/>
          </a:bodyPr>
          <a:lstStyle/>
          <a:p>
            <a:pPr algn="r"/>
            <a:r>
              <a:rPr lang="de-CH" dirty="0">
                <a:solidFill>
                  <a:srgbClr val="009FE3"/>
                </a:solidFill>
              </a:rPr>
              <a:t>e</a:t>
            </a:r>
            <a:r>
              <a:rPr lang="de-CH" dirty="0" smtClean="0">
                <a:solidFill>
                  <a:srgbClr val="009FE3"/>
                </a:solidFill>
              </a:rPr>
              <a:t>ntfalten</a:t>
            </a:r>
          </a:p>
          <a:p>
            <a:pPr algn="r"/>
            <a:r>
              <a:rPr lang="de-CH" dirty="0">
                <a:solidFill>
                  <a:srgbClr val="009FE3"/>
                </a:solidFill>
              </a:rPr>
              <a:t>b</a:t>
            </a:r>
            <a:r>
              <a:rPr lang="de-CH" dirty="0" smtClean="0">
                <a:solidFill>
                  <a:srgbClr val="009FE3"/>
                </a:solidFill>
              </a:rPr>
              <a:t>efähigen</a:t>
            </a:r>
          </a:p>
          <a:p>
            <a:pPr algn="r"/>
            <a:r>
              <a:rPr lang="de-CH" dirty="0">
                <a:solidFill>
                  <a:srgbClr val="009FE3"/>
                </a:solidFill>
              </a:rPr>
              <a:t>g</a:t>
            </a:r>
            <a:r>
              <a:rPr lang="de-CH" dirty="0" smtClean="0">
                <a:solidFill>
                  <a:srgbClr val="009FE3"/>
                </a:solidFill>
              </a:rPr>
              <a:t>estalten</a:t>
            </a:r>
          </a:p>
          <a:p>
            <a:pPr algn="r"/>
            <a:r>
              <a:rPr lang="de-CH" dirty="0">
                <a:solidFill>
                  <a:srgbClr val="009FE3"/>
                </a:solidFill>
              </a:rPr>
              <a:t>b</a:t>
            </a:r>
            <a:r>
              <a:rPr lang="de-CH" dirty="0" smtClean="0">
                <a:solidFill>
                  <a:srgbClr val="009FE3"/>
                </a:solidFill>
              </a:rPr>
              <a:t>egleiten</a:t>
            </a:r>
          </a:p>
          <a:p>
            <a:pPr algn="r"/>
            <a:r>
              <a:rPr lang="de-CH" dirty="0">
                <a:solidFill>
                  <a:srgbClr val="009FE3"/>
                </a:solidFill>
              </a:rPr>
              <a:t>v</a:t>
            </a:r>
            <a:r>
              <a:rPr lang="de-CH" dirty="0" smtClean="0">
                <a:solidFill>
                  <a:srgbClr val="009FE3"/>
                </a:solidFill>
              </a:rPr>
              <a:t>ernetzen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13" y="1306712"/>
            <a:ext cx="7399790" cy="5232506"/>
          </a:xfrm>
          <a:prstGeom prst="rect">
            <a:avLst/>
          </a:prstGeom>
        </p:spPr>
      </p:pic>
      <p:pic>
        <p:nvPicPr>
          <p:cNvPr id="7" name="Grafik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6" y="1399346"/>
            <a:ext cx="5077203" cy="952312"/>
          </a:xfrm>
          <a:prstGeom prst="rect">
            <a:avLst/>
          </a:prstGeom>
        </p:spPr>
      </p:pic>
    </p:spTree>
    <p:extLst>
      <p:ext uri="{BB962C8B-B14F-4D97-AF65-F5344CB8AC3E}">
        <p14:creationId xmlns:p14="http://schemas.microsoft.com/office/powerpoint/2010/main" val="4118438642"/>
      </p:ext>
    </p:extLst>
  </p:cSld>
  <p:clrMapOvr>
    <a:masterClrMapping/>
  </p:clrMapOvr>
  <mc:AlternateContent xmlns:mc="http://schemas.openxmlformats.org/markup-compatibility/2006" xmlns:p14="http://schemas.microsoft.com/office/powerpoint/2010/main">
    <mc:Choice Requires="p14">
      <p:transition spd="slow" p14:dur="2000" advTm="51605"/>
    </mc:Choice>
    <mc:Fallback xmlns="">
      <p:transition spd="slow" advTm="516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8350" y="1396999"/>
            <a:ext cx="6791984" cy="4802717"/>
          </a:xfrm>
        </p:spPr>
      </p:pic>
      <p:sp>
        <p:nvSpPr>
          <p:cNvPr id="4" name="Titel 3"/>
          <p:cNvSpPr>
            <a:spLocks noGrp="1"/>
          </p:cNvSpPr>
          <p:nvPr>
            <p:ph type="title"/>
          </p:nvPr>
        </p:nvSpPr>
        <p:spPr/>
        <p:txBody>
          <a:bodyPr/>
          <a:lstStyle/>
          <a:p>
            <a:r>
              <a:rPr lang="de-CH" dirty="0" smtClean="0"/>
              <a:t>Kompetenzorientierung</a:t>
            </a:r>
            <a:endParaRPr lang="de-CH" dirty="0"/>
          </a:p>
        </p:txBody>
      </p:sp>
    </p:spTree>
    <p:extLst>
      <p:ext uri="{BB962C8B-B14F-4D97-AF65-F5344CB8AC3E}">
        <p14:creationId xmlns:p14="http://schemas.microsoft.com/office/powerpoint/2010/main" val="218220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Kompetenzorientierung</a:t>
            </a:r>
            <a:endParaRPr lang="de-CH" dirty="0"/>
          </a:p>
        </p:txBody>
      </p:sp>
      <p:sp>
        <p:nvSpPr>
          <p:cNvPr id="2" name="Inhaltsplatzhalter 1"/>
          <p:cNvSpPr>
            <a:spLocks noGrp="1"/>
          </p:cNvSpPr>
          <p:nvPr>
            <p:ph idx="1"/>
          </p:nvPr>
        </p:nvSpPr>
        <p:spPr/>
        <p:txBody>
          <a:bodyPr/>
          <a:lstStyle/>
          <a:p>
            <a:pPr marL="0" indent="0">
              <a:buNone/>
            </a:pPr>
            <a:r>
              <a:rPr lang="de-CH" dirty="0" smtClean="0">
                <a:latin typeface="Segoe UI Semibold" panose="020B0702040204020203" pitchFamily="34" charset="0"/>
                <a:cs typeface="Segoe UI Semibold" panose="020B0702040204020203" pitchFamily="34" charset="0"/>
              </a:rPr>
              <a:t>Fokus Unterricht</a:t>
            </a:r>
            <a:endParaRPr lang="de-CH" dirty="0">
              <a:latin typeface="Segoe UI Semibold" panose="020B0702040204020203" pitchFamily="34" charset="0"/>
              <a:cs typeface="Segoe UI Semibold" panose="020B0702040204020203" pitchFamily="34" charset="0"/>
            </a:endParaRPr>
          </a:p>
        </p:txBody>
      </p:sp>
      <p:sp>
        <p:nvSpPr>
          <p:cNvPr id="6" name="Ellipse 5"/>
          <p:cNvSpPr/>
          <p:nvPr/>
        </p:nvSpPr>
        <p:spPr>
          <a:xfrm>
            <a:off x="4436532" y="1656000"/>
            <a:ext cx="3915317" cy="3965867"/>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sz="25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Selbstwirksamkeit Mitverantwortung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7" name="Objekt 6"/>
          <p:cNvGraphicFramePr>
            <a:graphicFrameLocks noChangeAspect="1"/>
          </p:cNvGraphicFramePr>
          <p:nvPr>
            <p:extLst/>
          </p:nvPr>
        </p:nvGraphicFramePr>
        <p:xfrm>
          <a:off x="5552545" y="3313572"/>
          <a:ext cx="1521367" cy="1930432"/>
        </p:xfrm>
        <a:graphic>
          <a:graphicData uri="http://schemas.openxmlformats.org/presentationml/2006/ole">
            <mc:AlternateContent xmlns:mc="http://schemas.openxmlformats.org/markup-compatibility/2006">
              <mc:Choice xmlns:v="urn:schemas-microsoft-com:vml" Requires="v">
                <p:oleObj spid="_x0000_s1028" name="Visio" r:id="rId4" imgW="2673329" imgH="3396980" progId="Visio.Drawing.15">
                  <p:embed/>
                </p:oleObj>
              </mc:Choice>
              <mc:Fallback>
                <p:oleObj name="Visio" r:id="rId4" imgW="2673329" imgH="3396980" progId="Visio.Drawing.15">
                  <p:embed/>
                  <p:pic>
                    <p:nvPicPr>
                      <p:cNvPr id="7"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5" y="3313572"/>
                        <a:ext cx="1521367" cy="1930432"/>
                      </a:xfrm>
                      <a:prstGeom prst="rect">
                        <a:avLst/>
                      </a:prstGeom>
                      <a:noFill/>
                    </p:spPr>
                  </p:pic>
                </p:oleObj>
              </mc:Fallback>
            </mc:AlternateContent>
          </a:graphicData>
        </a:graphic>
      </p:graphicFrame>
      <p:grpSp>
        <p:nvGrpSpPr>
          <p:cNvPr id="17" name="Gruppieren 16"/>
          <p:cNvGrpSpPr/>
          <p:nvPr/>
        </p:nvGrpSpPr>
        <p:grpSpPr>
          <a:xfrm>
            <a:off x="796301" y="2425406"/>
            <a:ext cx="3014282" cy="3706763"/>
            <a:chOff x="501408" y="2568082"/>
            <a:chExt cx="3014282" cy="3706763"/>
          </a:xfrm>
        </p:grpSpPr>
        <p:sp>
          <p:nvSpPr>
            <p:cNvPr id="8" name="Ellipse 7"/>
            <p:cNvSpPr/>
            <p:nvPr/>
          </p:nvSpPr>
          <p:spPr>
            <a:xfrm>
              <a:off x="1722672" y="3796103"/>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Feedback zur Aufgabe, zum Prozess, zur Person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Ellipse 8"/>
            <p:cNvSpPr/>
            <p:nvPr/>
          </p:nvSpPr>
          <p:spPr>
            <a:xfrm>
              <a:off x="989746" y="4783865"/>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Reflexion zum eigenen Lernen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 name="Ellipse 9"/>
            <p:cNvSpPr/>
            <p:nvPr/>
          </p:nvSpPr>
          <p:spPr>
            <a:xfrm>
              <a:off x="501408" y="3974680"/>
              <a:ext cx="1233805" cy="123380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Erfolgserlebnisse</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2024710" y="2568082"/>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Transparente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Beurteilungs-kriterien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Ellipse 11"/>
            <p:cNvSpPr/>
            <p:nvPr/>
          </p:nvSpPr>
          <p:spPr>
            <a:xfrm>
              <a:off x="989746" y="3001569"/>
              <a:ext cx="1288415" cy="128841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Diagnose-bildung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3" name="Ellipse 12"/>
          <p:cNvSpPr/>
          <p:nvPr/>
        </p:nvSpPr>
        <p:spPr>
          <a:xfrm>
            <a:off x="6607028" y="867076"/>
            <a:ext cx="1416050" cy="141605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Lehrplan 21</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4" name="Ellipse 13"/>
          <p:cNvSpPr/>
          <p:nvPr/>
        </p:nvSpPr>
        <p:spPr>
          <a:xfrm>
            <a:off x="7658554" y="1471775"/>
            <a:ext cx="1281430" cy="128143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Aufbau auf Vorwissen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Ellipse 14"/>
          <p:cNvSpPr/>
          <p:nvPr/>
        </p:nvSpPr>
        <p:spPr>
          <a:xfrm>
            <a:off x="9572037" y="1227764"/>
            <a:ext cx="1557020" cy="1557020"/>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lgn="ct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Förderung von fachlichen und überfachliche Kompetenzen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10350547" y="2233248"/>
            <a:ext cx="1686748" cy="1686599"/>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Grund-anforderungen</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erweiterte Anforderungen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24" name="Gruppieren 23"/>
          <p:cNvGrpSpPr/>
          <p:nvPr/>
        </p:nvGrpSpPr>
        <p:grpSpPr>
          <a:xfrm>
            <a:off x="7167854" y="3782150"/>
            <a:ext cx="3335719" cy="3209058"/>
            <a:chOff x="8756562" y="3500675"/>
            <a:chExt cx="3335719" cy="3209058"/>
          </a:xfrm>
        </p:grpSpPr>
        <p:sp>
          <p:nvSpPr>
            <p:cNvPr id="19" name="Ellipse 18"/>
            <p:cNvSpPr/>
            <p:nvPr/>
          </p:nvSpPr>
          <p:spPr>
            <a:xfrm>
              <a:off x="8756562" y="4352022"/>
              <a:ext cx="1281430" cy="128143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Wissens-aufbau</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Ellipse 19"/>
            <p:cNvSpPr/>
            <p:nvPr/>
          </p:nvSpPr>
          <p:spPr>
            <a:xfrm>
              <a:off x="9397277" y="3500675"/>
              <a:ext cx="1378585" cy="13785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Handlungs-orientierung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Ellipse 20"/>
            <p:cNvSpPr/>
            <p:nvPr/>
          </p:nvSpPr>
          <p:spPr>
            <a:xfrm>
              <a:off x="10514225" y="4018408"/>
              <a:ext cx="1467331" cy="1493629"/>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Hohe Aktivität der Schülerinnen, Schüler</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2" name="Ellipse 21"/>
            <p:cNvSpPr/>
            <p:nvPr/>
          </p:nvSpPr>
          <p:spPr>
            <a:xfrm>
              <a:off x="9449043" y="5108325"/>
              <a:ext cx="1490980" cy="149098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Lernprozesse auf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unterschied-</a:t>
              </a:r>
              <a:r>
                <a:rPr lang="de-CH" sz="1100" dirty="0" err="1"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lichem</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Niveau</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3" name="Ellipse 22"/>
            <p:cNvSpPr/>
            <p:nvPr/>
          </p:nvSpPr>
          <p:spPr>
            <a:xfrm>
              <a:off x="10700996" y="5318448"/>
              <a:ext cx="1391285" cy="13912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Lernen von und miteinander</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5" name="Rechteck 24"/>
          <p:cNvSpPr/>
          <p:nvPr/>
        </p:nvSpPr>
        <p:spPr>
          <a:xfrm rot="19471800">
            <a:off x="250016" y="2834316"/>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b="0" cap="none" spc="0" dirty="0" smtClean="0">
                <a:ln w="0"/>
                <a:solidFill>
                  <a:schemeClr val="tx1"/>
                </a:solidFill>
                <a:effectLst>
                  <a:outerShdw blurRad="38100" dist="19050" dir="2700000" algn="tl" rotWithShape="0">
                    <a:schemeClr val="dk1">
                      <a:alpha val="40000"/>
                    </a:schemeClr>
                  </a:outerShdw>
                </a:effectLst>
              </a:rPr>
              <a:t>Beurteilung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hteck 25"/>
          <p:cNvSpPr/>
          <p:nvPr/>
        </p:nvSpPr>
        <p:spPr>
          <a:xfrm rot="2015986">
            <a:off x="6326178" y="946963"/>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dirty="0" smtClean="0">
                <a:ln w="0"/>
                <a:effectLst>
                  <a:outerShdw blurRad="38100" dist="19050" dir="2700000" algn="tl" rotWithShape="0">
                    <a:schemeClr val="dk1">
                      <a:alpha val="40000"/>
                    </a:schemeClr>
                  </a:outerShdw>
                </a:effectLst>
              </a:rPr>
              <a:t>Analyse / Planung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p:cNvSpPr/>
          <p:nvPr/>
        </p:nvSpPr>
        <p:spPr>
          <a:xfrm rot="1644171">
            <a:off x="9354559" y="1094781"/>
            <a:ext cx="2160719" cy="1518560"/>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Zielsetzung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p:cNvSpPr/>
          <p:nvPr/>
        </p:nvSpPr>
        <p:spPr>
          <a:xfrm rot="1449733">
            <a:off x="8043134" y="3893199"/>
            <a:ext cx="2616362" cy="710261"/>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Lernarrangements</a:t>
            </a:r>
            <a:endParaRPr lang="de-DE"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6739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a:xfrm>
            <a:off x="686933" y="1579466"/>
            <a:ext cx="2581200" cy="720000"/>
          </a:xfrm>
        </p:spPr>
        <p:txBody>
          <a:bodyPr/>
          <a:lstStyle/>
          <a:p>
            <a:r>
              <a:rPr lang="de-CH" sz="2000" dirty="0" smtClean="0"/>
              <a:t>Kompetenzmodell</a:t>
            </a:r>
            <a:br>
              <a:rPr lang="de-CH" sz="2000" dirty="0" smtClean="0"/>
            </a:br>
            <a:r>
              <a:rPr lang="de-CH" sz="2000" dirty="0" smtClean="0"/>
              <a:t>«Schulen für alle»</a:t>
            </a:r>
            <a:endParaRPr lang="de-CH" sz="2000" dirty="0"/>
          </a:p>
        </p:txBody>
      </p:sp>
      <p:pic>
        <p:nvPicPr>
          <p:cNvPr id="10" name="Grafik 9"/>
          <p:cNvPicPr>
            <a:picLocks noChangeAspect="1"/>
          </p:cNvPicPr>
          <p:nvPr/>
        </p:nvPicPr>
        <p:blipFill>
          <a:blip r:embed="rId3"/>
          <a:stretch>
            <a:fillRect/>
          </a:stretch>
        </p:blipFill>
        <p:spPr>
          <a:xfrm>
            <a:off x="1761979" y="239470"/>
            <a:ext cx="9517907" cy="6745530"/>
          </a:xfrm>
          <a:prstGeom prst="rect">
            <a:avLst/>
          </a:prstGeom>
        </p:spPr>
      </p:pic>
      <p:sp>
        <p:nvSpPr>
          <p:cNvPr id="11" name="Textfeld 10"/>
          <p:cNvSpPr txBox="1"/>
          <p:nvPr/>
        </p:nvSpPr>
        <p:spPr>
          <a:xfrm>
            <a:off x="8610599" y="6444278"/>
            <a:ext cx="4732866" cy="215444"/>
          </a:xfrm>
          <a:prstGeom prst="rect">
            <a:avLst/>
          </a:prstGeom>
          <a:noFill/>
        </p:spPr>
        <p:txBody>
          <a:bodyPr wrap="square" rtlCol="0">
            <a:spAutoFit/>
          </a:bodyPr>
          <a:lstStyle/>
          <a:p>
            <a:r>
              <a:rPr lang="de-CH" sz="800" dirty="0" smtClean="0"/>
              <a:t>Eigene Darstellung sieben Basisprozesse nach </a:t>
            </a:r>
            <a:r>
              <a:rPr lang="de-CH" sz="800" dirty="0" err="1" smtClean="0"/>
              <a:t>Glasl</a:t>
            </a:r>
            <a:r>
              <a:rPr lang="de-CH" sz="800" dirty="0" smtClean="0"/>
              <a:t>, </a:t>
            </a:r>
            <a:r>
              <a:rPr lang="de-CH" sz="800" dirty="0" err="1" smtClean="0"/>
              <a:t>Kalcher</a:t>
            </a:r>
            <a:r>
              <a:rPr lang="de-CH" sz="800" dirty="0" smtClean="0"/>
              <a:t> &amp; </a:t>
            </a:r>
            <a:r>
              <a:rPr lang="de-CH" sz="800" dirty="0" err="1" smtClean="0"/>
              <a:t>Piber</a:t>
            </a:r>
            <a:r>
              <a:rPr lang="de-CH" sz="800" dirty="0" smtClean="0"/>
              <a:t> (2014).</a:t>
            </a:r>
            <a:endParaRPr lang="de-CH" sz="800" dirty="0"/>
          </a:p>
        </p:txBody>
      </p:sp>
    </p:spTree>
    <p:extLst>
      <p:ext uri="{BB962C8B-B14F-4D97-AF65-F5344CB8AC3E}">
        <p14:creationId xmlns:p14="http://schemas.microsoft.com/office/powerpoint/2010/main" val="1843373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rot="1605982">
            <a:off x="8659154" y="-1623628"/>
            <a:ext cx="3968954" cy="5600988"/>
          </a:xfrm>
          <a:prstGeom prst="rect">
            <a:avLst/>
          </a:prstGeom>
        </p:spPr>
      </p:pic>
      <p:graphicFrame>
        <p:nvGraphicFramePr>
          <p:cNvPr id="8" name="Inhaltsplatzhalter 7"/>
          <p:cNvGraphicFramePr>
            <a:graphicFrameLocks noGrp="1"/>
          </p:cNvGraphicFramePr>
          <p:nvPr>
            <p:ph idx="1"/>
            <p:extLst/>
          </p:nvPr>
        </p:nvGraphicFramePr>
        <p:xfrm>
          <a:off x="619200" y="1656000"/>
          <a:ext cx="9871001" cy="5036503"/>
        </p:xfrm>
        <a:graphic>
          <a:graphicData uri="http://schemas.openxmlformats.org/drawingml/2006/table">
            <a:tbl>
              <a:tblPr firstRow="1" bandRow="1">
                <a:tableStyleId>{5C22544A-7EE6-4342-B048-85BDC9FD1C3A}</a:tableStyleId>
              </a:tblPr>
              <a:tblGrid>
                <a:gridCol w="1781300">
                  <a:extLst>
                    <a:ext uri="{9D8B030D-6E8A-4147-A177-3AD203B41FA5}">
                      <a16:colId xmlns:a16="http://schemas.microsoft.com/office/drawing/2014/main" val="3914031207"/>
                    </a:ext>
                  </a:extLst>
                </a:gridCol>
                <a:gridCol w="2696567">
                  <a:extLst>
                    <a:ext uri="{9D8B030D-6E8A-4147-A177-3AD203B41FA5}">
                      <a16:colId xmlns:a16="http://schemas.microsoft.com/office/drawing/2014/main" val="2572570093"/>
                    </a:ext>
                  </a:extLst>
                </a:gridCol>
                <a:gridCol w="2696567">
                  <a:extLst>
                    <a:ext uri="{9D8B030D-6E8A-4147-A177-3AD203B41FA5}">
                      <a16:colId xmlns:a16="http://schemas.microsoft.com/office/drawing/2014/main" val="4229188736"/>
                    </a:ext>
                  </a:extLst>
                </a:gridCol>
                <a:gridCol w="2696567">
                  <a:extLst>
                    <a:ext uri="{9D8B030D-6E8A-4147-A177-3AD203B41FA5}">
                      <a16:colId xmlns:a16="http://schemas.microsoft.com/office/drawing/2014/main" val="3702656892"/>
                    </a:ext>
                  </a:extLst>
                </a:gridCol>
              </a:tblGrid>
              <a:tr h="373063">
                <a:tc>
                  <a:txBody>
                    <a:bodyPr/>
                    <a:lstStyle/>
                    <a:p>
                      <a:r>
                        <a:rPr lang="de-CH" dirty="0" smtClean="0"/>
                        <a:t>Kriterium</a:t>
                      </a:r>
                      <a:endParaRPr lang="de-CH" dirty="0"/>
                    </a:p>
                  </a:txBody>
                  <a:tcPr/>
                </a:tc>
                <a:tc>
                  <a:txBody>
                    <a:bodyPr/>
                    <a:lstStyle/>
                    <a:p>
                      <a:r>
                        <a:rPr lang="de-CH" dirty="0" smtClean="0"/>
                        <a:t>Noch nicht erreicht</a:t>
                      </a:r>
                      <a:endParaRPr lang="de-CH" dirty="0"/>
                    </a:p>
                  </a:txBody>
                  <a:tcPr/>
                </a:tc>
                <a:tc>
                  <a:txBody>
                    <a:bodyPr/>
                    <a:lstStyle/>
                    <a:p>
                      <a:r>
                        <a:rPr lang="de-CH" dirty="0" smtClean="0"/>
                        <a:t>Erreicht</a:t>
                      </a:r>
                      <a:endParaRPr lang="de-CH" dirty="0"/>
                    </a:p>
                  </a:txBody>
                  <a:tcPr/>
                </a:tc>
                <a:tc>
                  <a:txBody>
                    <a:bodyPr/>
                    <a:lstStyle/>
                    <a:p>
                      <a:r>
                        <a:rPr lang="de-CH" dirty="0" smtClean="0"/>
                        <a:t>übertroffen</a:t>
                      </a:r>
                      <a:endParaRPr lang="de-CH" dirty="0"/>
                    </a:p>
                  </a:txBody>
                  <a:tcPr/>
                </a:tc>
                <a:extLst>
                  <a:ext uri="{0D108BD9-81ED-4DB2-BD59-A6C34878D82A}">
                    <a16:rowId xmlns:a16="http://schemas.microsoft.com/office/drawing/2014/main" val="2497583744"/>
                  </a:ext>
                </a:extLst>
              </a:tr>
              <a:tr h="370840">
                <a:tc>
                  <a:txBody>
                    <a:bodyPr/>
                    <a:lstStyle/>
                    <a:p>
                      <a:r>
                        <a:rPr lang="de-CH" dirty="0" smtClean="0"/>
                        <a:t>Überfachliche Kompetenzen</a:t>
                      </a:r>
                      <a:r>
                        <a:rPr lang="de-CH" baseline="0" dirty="0" smtClean="0"/>
                        <a:t> bei der Planung mitdenken</a:t>
                      </a:r>
                      <a:endParaRPr lang="de-CH" dirty="0"/>
                    </a:p>
                  </a:txBody>
                  <a:tcPr/>
                </a:tc>
                <a:tc>
                  <a:txBody>
                    <a:bodyPr/>
                    <a:lstStyle/>
                    <a:p>
                      <a:r>
                        <a:rPr lang="de-CH" dirty="0" smtClean="0"/>
                        <a:t>Überfachliche</a:t>
                      </a:r>
                      <a:r>
                        <a:rPr lang="de-CH" baseline="0" dirty="0" smtClean="0"/>
                        <a:t> Kompetenzen (ÜK) werden nur am Ende des Semesters oder beim Beurteilungsgespräch beurteilt. Sie sind nicht teil der Planung.</a:t>
                      </a:r>
                      <a:endParaRPr lang="de-CH" dirty="0"/>
                    </a:p>
                  </a:txBody>
                  <a:tcPr/>
                </a:tc>
                <a:tc>
                  <a:txBody>
                    <a:bodyPr/>
                    <a:lstStyle/>
                    <a:p>
                      <a:r>
                        <a:rPr lang="de-CH" dirty="0" smtClean="0"/>
                        <a:t>Überfachliche</a:t>
                      </a:r>
                      <a:r>
                        <a:rPr lang="de-CH" baseline="0" dirty="0" smtClean="0"/>
                        <a:t> Kompetenzen planen wir bei den verschiedenen Unterrichtssequenzen mit den Fachkompetenzen ein. Wir wählen sie gezielt.</a:t>
                      </a:r>
                      <a:endParaRPr lang="de-CH" dirty="0"/>
                    </a:p>
                  </a:txBody>
                  <a:tcPr>
                    <a:solidFill>
                      <a:srgbClr val="8CDC76"/>
                    </a:solidFill>
                  </a:tcPr>
                </a:tc>
                <a:tc>
                  <a:txBody>
                    <a:bodyPr/>
                    <a:lstStyle/>
                    <a:p>
                      <a:r>
                        <a:rPr lang="de-CH" dirty="0" smtClean="0"/>
                        <a:t>Wir planen dazu</a:t>
                      </a:r>
                      <a:r>
                        <a:rPr lang="de-CH" baseline="0" dirty="0" smtClean="0"/>
                        <a:t> die Förderung und Beurteilung von ÜK gemeinsam im Unterrichtsteam und begleiten die Kinder gemeinsam.</a:t>
                      </a:r>
                      <a:endParaRPr lang="de-CH" dirty="0"/>
                    </a:p>
                  </a:txBody>
                  <a:tcPr/>
                </a:tc>
                <a:extLst>
                  <a:ext uri="{0D108BD9-81ED-4DB2-BD59-A6C34878D82A}">
                    <a16:rowId xmlns:a16="http://schemas.microsoft.com/office/drawing/2014/main" val="1023712164"/>
                  </a:ext>
                </a:extLst>
              </a:tr>
              <a:tr h="155337">
                <a:tc>
                  <a:txBody>
                    <a:bodyPr/>
                    <a:lstStyle/>
                    <a:p>
                      <a:r>
                        <a:rPr lang="de-CH" dirty="0" smtClean="0"/>
                        <a:t>…</a:t>
                      </a:r>
                      <a:endParaRPr lang="de-CH" dirty="0"/>
                    </a:p>
                  </a:txBody>
                  <a:tcPr/>
                </a:tc>
                <a:tc>
                  <a:txBody>
                    <a:bodyPr/>
                    <a:lstStyle/>
                    <a:p>
                      <a:r>
                        <a:rPr lang="de-CH" dirty="0" smtClean="0"/>
                        <a:t>…</a:t>
                      </a:r>
                      <a:endParaRPr lang="de-CH" dirty="0"/>
                    </a:p>
                  </a:txBody>
                  <a:tcPr>
                    <a:solidFill>
                      <a:srgbClr val="FFC000"/>
                    </a:solidFill>
                  </a:tcPr>
                </a:tc>
                <a:tc>
                  <a:txBody>
                    <a:bodyPr/>
                    <a:lstStyle/>
                    <a:p>
                      <a:r>
                        <a:rPr lang="de-CH" dirty="0" smtClean="0"/>
                        <a:t>….</a:t>
                      </a:r>
                      <a:endParaRPr lang="de-CH" dirty="0"/>
                    </a:p>
                  </a:txBody>
                  <a:tcPr/>
                </a:tc>
                <a:tc>
                  <a:txBody>
                    <a:bodyPr/>
                    <a:lstStyle/>
                    <a:p>
                      <a:r>
                        <a:rPr lang="de-CH" dirty="0" smtClean="0"/>
                        <a:t>…</a:t>
                      </a:r>
                      <a:endParaRPr lang="de-CH" dirty="0"/>
                    </a:p>
                  </a:txBody>
                  <a:tcPr/>
                </a:tc>
                <a:extLst>
                  <a:ext uri="{0D108BD9-81ED-4DB2-BD59-A6C34878D82A}">
                    <a16:rowId xmlns:a16="http://schemas.microsoft.com/office/drawing/2014/main" val="2077479164"/>
                  </a:ext>
                </a:extLst>
              </a:tr>
              <a:tr h="370840">
                <a:tc>
                  <a:txBody>
                    <a:bodyPr/>
                    <a:lstStyle/>
                    <a:p>
                      <a:r>
                        <a:rPr lang="de-CH" dirty="0" smtClean="0"/>
                        <a:t>Kriterienorientierte Beurteilung</a:t>
                      </a:r>
                      <a:endParaRPr lang="de-CH" dirty="0"/>
                    </a:p>
                  </a:txBody>
                  <a:tcPr/>
                </a:tc>
                <a:tc>
                  <a:txBody>
                    <a:bodyPr/>
                    <a:lstStyle/>
                    <a:p>
                      <a:r>
                        <a:rPr lang="de-CH" dirty="0" smtClean="0"/>
                        <a:t>Tendenziell schreiben wir Defizite</a:t>
                      </a:r>
                      <a:r>
                        <a:rPr lang="de-CH" baseline="0" dirty="0" smtClean="0"/>
                        <a:t> von Lernenden auf. Die Dokumentationen richten sich mehr nach dem Verhalten.</a:t>
                      </a:r>
                    </a:p>
                  </a:txBody>
                  <a:tcPr>
                    <a:solidFill>
                      <a:srgbClr val="FFC000"/>
                    </a:solidFill>
                  </a:tcPr>
                </a:tc>
                <a:tc>
                  <a:txBody>
                    <a:bodyPr/>
                    <a:lstStyle/>
                    <a:p>
                      <a:r>
                        <a:rPr lang="de-CH" dirty="0" smtClean="0"/>
                        <a:t>Wir dokumentieren die Lernentwicklung und </a:t>
                      </a:r>
                      <a:br>
                        <a:rPr lang="de-CH" dirty="0" smtClean="0"/>
                      </a:br>
                      <a:r>
                        <a:rPr lang="de-CH" dirty="0" smtClean="0"/>
                        <a:t>–ergebnisse der Lernenden systematisch.</a:t>
                      </a:r>
                      <a:endParaRPr lang="de-CH" baseline="0" dirty="0" smtClean="0"/>
                    </a:p>
                  </a:txBody>
                  <a:tcPr/>
                </a:tc>
                <a:tc>
                  <a:txBody>
                    <a:bodyPr/>
                    <a:lstStyle/>
                    <a:p>
                      <a:r>
                        <a:rPr lang="de-CH" dirty="0" smtClean="0"/>
                        <a:t>Wir setzen geeignete Instrumente ein, um die Lernentwicklung und Lernergebnisse</a:t>
                      </a:r>
                      <a:r>
                        <a:rPr lang="de-CH" baseline="0" dirty="0" smtClean="0"/>
                        <a:t> der Lernenden umfassend, strukturiert und nachvollziehbar zu dokumentieren.</a:t>
                      </a:r>
                      <a:endParaRPr lang="de-CH" dirty="0"/>
                    </a:p>
                  </a:txBody>
                  <a:tcPr/>
                </a:tc>
                <a:extLst>
                  <a:ext uri="{0D108BD9-81ED-4DB2-BD59-A6C34878D82A}">
                    <a16:rowId xmlns:a16="http://schemas.microsoft.com/office/drawing/2014/main" val="4051567176"/>
                  </a:ext>
                </a:extLst>
              </a:tr>
            </a:tbl>
          </a:graphicData>
        </a:graphic>
      </p:graphicFrame>
      <p:sp>
        <p:nvSpPr>
          <p:cNvPr id="5" name="Foliennummernplatzhalter 4"/>
          <p:cNvSpPr>
            <a:spLocks noGrp="1"/>
          </p:cNvSpPr>
          <p:nvPr>
            <p:ph type="sldNum" sz="quarter" idx="4294967295"/>
          </p:nvPr>
        </p:nvSpPr>
        <p:spPr/>
        <p:txBody>
          <a:bodyPr/>
          <a:lstStyle/>
          <a:p>
            <a:fld id="{5D4BD758-C871-49DC-A050-36A17C18F2FA}" type="slidenum">
              <a:rPr lang="de-CH" smtClean="0"/>
              <a:t>33</a:t>
            </a:fld>
            <a:endParaRPr lang="de-CH" dirty="0"/>
          </a:p>
        </p:txBody>
      </p:sp>
      <p:sp>
        <p:nvSpPr>
          <p:cNvPr id="6" name="Titel 5"/>
          <p:cNvSpPr>
            <a:spLocks noGrp="1"/>
          </p:cNvSpPr>
          <p:nvPr>
            <p:ph type="title"/>
          </p:nvPr>
        </p:nvSpPr>
        <p:spPr/>
        <p:txBody>
          <a:bodyPr/>
          <a:lstStyle/>
          <a:p>
            <a:r>
              <a:rPr lang="de-CH" dirty="0" smtClean="0"/>
              <a:t>Analyse</a:t>
            </a:r>
            <a:endParaRPr lang="de-CH"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08" y="146675"/>
            <a:ext cx="1823317" cy="1823317"/>
          </a:xfrm>
          <a:prstGeom prst="rect">
            <a:avLst/>
          </a:prstGeom>
        </p:spPr>
      </p:pic>
    </p:spTree>
    <p:extLst>
      <p:ext uri="{BB962C8B-B14F-4D97-AF65-F5344CB8AC3E}">
        <p14:creationId xmlns:p14="http://schemas.microsoft.com/office/powerpoint/2010/main" val="320318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5" name="Titel 4"/>
          <p:cNvSpPr>
            <a:spLocks noGrp="1"/>
          </p:cNvSpPr>
          <p:nvPr>
            <p:ph type="title"/>
          </p:nvPr>
        </p:nvSpPr>
        <p:spPr/>
        <p:txBody>
          <a:bodyPr/>
          <a:lstStyle/>
          <a:p>
            <a:r>
              <a:rPr lang="de-CH" dirty="0" smtClean="0"/>
              <a:t>Weiterbildung</a:t>
            </a:r>
            <a:endParaRPr lang="de-CH"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18" y="1296000"/>
            <a:ext cx="4649048" cy="4649048"/>
          </a:xfrm>
          <a:prstGeom prst="rect">
            <a:avLst/>
          </a:prstGeom>
        </p:spPr>
      </p:pic>
    </p:spTree>
    <p:extLst>
      <p:ext uri="{BB962C8B-B14F-4D97-AF65-F5344CB8AC3E}">
        <p14:creationId xmlns:p14="http://schemas.microsoft.com/office/powerpoint/2010/main" val="89274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1016139"/>
            <a:ext cx="11160000" cy="720000"/>
          </a:xfrm>
        </p:spPr>
        <p:txBody>
          <a:bodyPr/>
          <a:lstStyle/>
          <a:p>
            <a:r>
              <a:rPr lang="de-CH" dirty="0" smtClean="0"/>
              <a:t>Angebot</a:t>
            </a:r>
            <a:endParaRPr lang="de-CH" dirty="0"/>
          </a:p>
        </p:txBody>
      </p:sp>
      <p:sp>
        <p:nvSpPr>
          <p:cNvPr id="4" name="Abgerundetes Rechteck 3"/>
          <p:cNvSpPr/>
          <p:nvPr/>
        </p:nvSpPr>
        <p:spPr>
          <a:xfrm>
            <a:off x="619200" y="1872001"/>
            <a:ext cx="11160000" cy="2024138"/>
          </a:xfrm>
          <a:prstGeom prst="roundRect">
            <a:avLst/>
          </a:prstGeom>
          <a:solidFill>
            <a:srgbClr val="FFE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Bausteinspezifische Weiterbildungen</a:t>
            </a:r>
          </a:p>
          <a:p>
            <a:pPr algn="ctr"/>
            <a:r>
              <a:rPr lang="de-CH" sz="3600" dirty="0" smtClean="0">
                <a:solidFill>
                  <a:schemeClr val="tx1"/>
                </a:solidFill>
              </a:rPr>
              <a:t>zu «Schulen für alle»</a:t>
            </a:r>
          </a:p>
          <a:p>
            <a:pPr algn="ctr"/>
            <a:r>
              <a:rPr lang="de-CH" sz="3200" dirty="0" smtClean="0">
                <a:solidFill>
                  <a:schemeClr val="tx1"/>
                </a:solidFill>
              </a:rPr>
              <a:t>Zielgruppe: einzelne Schulteams</a:t>
            </a:r>
            <a:endParaRPr lang="de-CH" sz="3200" dirty="0">
              <a:solidFill>
                <a:schemeClr val="tx1"/>
              </a:solidFill>
            </a:endParaRPr>
          </a:p>
        </p:txBody>
      </p:sp>
      <p:sp>
        <p:nvSpPr>
          <p:cNvPr id="6" name="Abgerundetes Rechteck 5"/>
          <p:cNvSpPr/>
          <p:nvPr/>
        </p:nvSpPr>
        <p:spPr>
          <a:xfrm>
            <a:off x="619200" y="4167862"/>
            <a:ext cx="11160000" cy="2024138"/>
          </a:xfrm>
          <a:prstGeom prst="roundRect">
            <a:avLst/>
          </a:prstGeom>
          <a:solidFill>
            <a:srgbClr val="C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Vertiefungsangebote Schulleitende und Lehrpersonen (reguläres Kursangebot)</a:t>
            </a:r>
          </a:p>
          <a:p>
            <a:pPr algn="ctr"/>
            <a:r>
              <a:rPr lang="de-CH" sz="3200" dirty="0" smtClean="0">
                <a:solidFill>
                  <a:schemeClr val="tx1"/>
                </a:solidFill>
              </a:rPr>
              <a:t>Zielgruppe: Einzelpersonen</a:t>
            </a:r>
            <a:endParaRPr lang="de-CH" sz="3200" dirty="0">
              <a:solidFill>
                <a:schemeClr val="tx1"/>
              </a:solidFill>
            </a:endParaRPr>
          </a:p>
        </p:txBody>
      </p:sp>
      <p:sp>
        <p:nvSpPr>
          <p:cNvPr id="5" name="Rechteck 4"/>
          <p:cNvSpPr/>
          <p:nvPr/>
        </p:nvSpPr>
        <p:spPr>
          <a:xfrm>
            <a:off x="533400" y="1736139"/>
            <a:ext cx="11345333" cy="23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3281" y="391527"/>
            <a:ext cx="2689224" cy="2689224"/>
          </a:xfrm>
        </p:spPr>
      </p:pic>
    </p:spTree>
    <p:extLst>
      <p:ext uri="{BB962C8B-B14F-4D97-AF65-F5344CB8AC3E}">
        <p14:creationId xmlns:p14="http://schemas.microsoft.com/office/powerpoint/2010/main" val="3310305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606" y="1837851"/>
            <a:ext cx="1823314" cy="1823314"/>
          </a:xfrm>
          <a:prstGeom prst="rect">
            <a:avLst/>
          </a:prstGeom>
        </p:spPr>
      </p:pic>
      <p:sp>
        <p:nvSpPr>
          <p:cNvPr id="6" name="Titel 5"/>
          <p:cNvSpPr>
            <a:spLocks noGrp="1"/>
          </p:cNvSpPr>
          <p:nvPr>
            <p:ph type="title"/>
          </p:nvPr>
        </p:nvSpPr>
        <p:spPr/>
        <p:txBody>
          <a:bodyPr/>
          <a:lstStyle/>
          <a:p>
            <a:r>
              <a:rPr lang="de-CH" dirty="0" smtClean="0"/>
              <a:t>3-Phasen-Prinzip</a:t>
            </a:r>
            <a:endParaRPr lang="de-CH" dirty="0"/>
          </a:p>
        </p:txBody>
      </p:sp>
      <p:pic>
        <p:nvPicPr>
          <p:cNvPr id="15" name="Grafik 14"/>
          <p:cNvPicPr>
            <a:picLocks noChangeAspect="1"/>
          </p:cNvPicPr>
          <p:nvPr/>
        </p:nvPicPr>
        <p:blipFill>
          <a:blip r:embed="rId4"/>
          <a:stretch>
            <a:fillRect/>
          </a:stretch>
        </p:blipFill>
        <p:spPr>
          <a:xfrm>
            <a:off x="306816" y="2960204"/>
            <a:ext cx="3504767" cy="3504767"/>
          </a:xfrm>
          <a:prstGeom prst="rect">
            <a:avLst/>
          </a:prstGeom>
        </p:spPr>
      </p:pic>
      <p:pic>
        <p:nvPicPr>
          <p:cNvPr id="16" name="Grafik 15"/>
          <p:cNvPicPr>
            <a:picLocks noChangeAspect="1"/>
          </p:cNvPicPr>
          <p:nvPr/>
        </p:nvPicPr>
        <p:blipFill>
          <a:blip r:embed="rId5"/>
          <a:stretch>
            <a:fillRect/>
          </a:stretch>
        </p:blipFill>
        <p:spPr>
          <a:xfrm>
            <a:off x="4326090" y="2960203"/>
            <a:ext cx="3504767" cy="3504767"/>
          </a:xfrm>
          <a:prstGeom prst="rect">
            <a:avLst/>
          </a:prstGeom>
        </p:spPr>
      </p:pic>
      <p:pic>
        <p:nvPicPr>
          <p:cNvPr id="17" name="Grafik 16"/>
          <p:cNvPicPr>
            <a:picLocks noChangeAspect="1"/>
          </p:cNvPicPr>
          <p:nvPr/>
        </p:nvPicPr>
        <p:blipFill>
          <a:blip r:embed="rId6"/>
          <a:stretch>
            <a:fillRect/>
          </a:stretch>
        </p:blipFill>
        <p:spPr>
          <a:xfrm>
            <a:off x="8274434" y="3047234"/>
            <a:ext cx="3504766" cy="3504766"/>
          </a:xfrm>
          <a:prstGeom prst="rect">
            <a:avLst/>
          </a:prstGeom>
        </p:spPr>
      </p:pic>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8721" y="1597982"/>
            <a:ext cx="1989474" cy="1989474"/>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3216" y="1716363"/>
            <a:ext cx="1752712" cy="1752712"/>
          </a:xfrm>
          <a:prstGeom prst="rect">
            <a:avLst/>
          </a:prstGeom>
        </p:spPr>
      </p:pic>
    </p:spTree>
    <p:extLst>
      <p:ext uri="{BB962C8B-B14F-4D97-AF65-F5344CB8AC3E}">
        <p14:creationId xmlns:p14="http://schemas.microsoft.com/office/powerpoint/2010/main" val="65251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Formate und Methoden</a:t>
            </a:r>
            <a:endParaRPr lang="de-CH"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85" y="2048778"/>
            <a:ext cx="3466309" cy="3466309"/>
          </a:xfr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127" y="1446106"/>
            <a:ext cx="3322017" cy="3322017"/>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74" y="1706294"/>
            <a:ext cx="3284532" cy="3284532"/>
          </a:xfrm>
          <a:prstGeom prst="rect">
            <a:avLst/>
          </a:prstGeom>
        </p:spPr>
      </p:pic>
      <p:sp>
        <p:nvSpPr>
          <p:cNvPr id="3" name="Flussdiagramm: Verbinder 2"/>
          <p:cNvSpPr/>
          <p:nvPr/>
        </p:nvSpPr>
        <p:spPr>
          <a:xfrm>
            <a:off x="2542965" y="1512907"/>
            <a:ext cx="1859038" cy="1747970"/>
          </a:xfrm>
          <a:prstGeom prst="flowChartConnector">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Vortrags-</a:t>
            </a:r>
            <a:r>
              <a:rPr lang="de-CH" dirty="0" err="1" smtClean="0"/>
              <a:t>werkstatt</a:t>
            </a:r>
            <a:endParaRPr lang="de-CH" dirty="0"/>
          </a:p>
        </p:txBody>
      </p:sp>
      <p:sp>
        <p:nvSpPr>
          <p:cNvPr id="10" name="Flussdiagramm: Verbinder 9"/>
          <p:cNvSpPr/>
          <p:nvPr/>
        </p:nvSpPr>
        <p:spPr>
          <a:xfrm>
            <a:off x="3276495" y="4107989"/>
            <a:ext cx="1820140" cy="1799876"/>
          </a:xfrm>
          <a:prstGeom prst="flowChartConnector">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Microkurs</a:t>
            </a:r>
            <a:endParaRPr lang="de-CH" dirty="0"/>
          </a:p>
        </p:txBody>
      </p:sp>
      <p:sp>
        <p:nvSpPr>
          <p:cNvPr id="12" name="Flussdiagramm: Verbinder 11"/>
          <p:cNvSpPr/>
          <p:nvPr/>
        </p:nvSpPr>
        <p:spPr>
          <a:xfrm>
            <a:off x="8735891" y="217439"/>
            <a:ext cx="1796425" cy="1761176"/>
          </a:xfrm>
          <a:prstGeom prst="flowChartConnector">
            <a:avLst/>
          </a:prstGeom>
          <a:solidFill>
            <a:srgbClr val="369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Podcast</a:t>
            </a:r>
            <a:endParaRPr lang="de-CH" dirty="0"/>
          </a:p>
        </p:txBody>
      </p:sp>
      <p:sp>
        <p:nvSpPr>
          <p:cNvPr id="14" name="Flussdiagramm: Verbinder 13"/>
          <p:cNvSpPr/>
          <p:nvPr/>
        </p:nvSpPr>
        <p:spPr>
          <a:xfrm>
            <a:off x="10225621" y="4440887"/>
            <a:ext cx="1899704" cy="1893020"/>
          </a:xfrm>
          <a:prstGeom prst="flowChartConnector">
            <a:avLst/>
          </a:prstGeom>
          <a:solidFill>
            <a:srgbClr val="2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Hospita-tion</a:t>
            </a:r>
            <a:endParaRPr lang="de-CH" dirty="0"/>
          </a:p>
        </p:txBody>
      </p:sp>
      <p:sp>
        <p:nvSpPr>
          <p:cNvPr id="15" name="Flussdiagramm: Verbinder 14"/>
          <p:cNvSpPr/>
          <p:nvPr/>
        </p:nvSpPr>
        <p:spPr>
          <a:xfrm>
            <a:off x="490792" y="5011060"/>
            <a:ext cx="1824264" cy="1793609"/>
          </a:xfrm>
          <a:prstGeom prst="flowChartConnector">
            <a:avLst/>
          </a:prstGeom>
          <a:solidFill>
            <a:srgbClr val="E1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Referat</a:t>
            </a:r>
            <a:endParaRPr lang="de-CH" dirty="0"/>
          </a:p>
        </p:txBody>
      </p:sp>
      <p:sp>
        <p:nvSpPr>
          <p:cNvPr id="16" name="Flussdiagramm: Verbinder 15"/>
          <p:cNvSpPr/>
          <p:nvPr/>
        </p:nvSpPr>
        <p:spPr>
          <a:xfrm>
            <a:off x="7359360" y="2223920"/>
            <a:ext cx="1785994" cy="1766388"/>
          </a:xfrm>
          <a:prstGeom prst="flowChartConnector">
            <a:avLst/>
          </a:prstGeom>
          <a:solidFill>
            <a:srgbClr val="5A7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Fall-</a:t>
            </a:r>
            <a:r>
              <a:rPr lang="de-CH" dirty="0" err="1" smtClean="0"/>
              <a:t>besprech</a:t>
            </a:r>
            <a:r>
              <a:rPr lang="de-CH" dirty="0" smtClean="0"/>
              <a:t>-</a:t>
            </a:r>
            <a:r>
              <a:rPr lang="de-CH" dirty="0" err="1" smtClean="0"/>
              <a:t>ung</a:t>
            </a:r>
            <a:endParaRPr lang="de-CH" dirty="0"/>
          </a:p>
        </p:txBody>
      </p:sp>
      <p:sp>
        <p:nvSpPr>
          <p:cNvPr id="17" name="Flussdiagramm: Verbinder 16"/>
          <p:cNvSpPr/>
          <p:nvPr/>
        </p:nvSpPr>
        <p:spPr>
          <a:xfrm>
            <a:off x="6169231" y="4689089"/>
            <a:ext cx="1899704" cy="1893020"/>
          </a:xfrm>
          <a:prstGeom prst="flowChartConnector">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Projekt</a:t>
            </a:r>
            <a:endParaRPr lang="de-CH" dirty="0"/>
          </a:p>
        </p:txBody>
      </p:sp>
    </p:spTree>
    <p:extLst>
      <p:ext uri="{BB962C8B-B14F-4D97-AF65-F5344CB8AC3E}">
        <p14:creationId xmlns:p14="http://schemas.microsoft.com/office/powerpoint/2010/main" val="425562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Wie kann man sich einbringen …</a:t>
            </a:r>
            <a:endParaRPr lang="de-CH" dirty="0"/>
          </a:p>
        </p:txBody>
      </p:sp>
      <p:sp>
        <p:nvSpPr>
          <p:cNvPr id="2" name="Inhaltsplatzhalter 1"/>
          <p:cNvSpPr>
            <a:spLocks noGrp="1"/>
          </p:cNvSpPr>
          <p:nvPr>
            <p:ph idx="1"/>
          </p:nvPr>
        </p:nvSpPr>
        <p:spPr>
          <a:xfrm>
            <a:off x="4411132" y="1871999"/>
            <a:ext cx="7368067" cy="528301"/>
          </a:xfrm>
        </p:spPr>
        <p:txBody>
          <a:bodyPr>
            <a:normAutofit/>
          </a:bodyPr>
          <a:lstStyle/>
          <a:p>
            <a:pPr marL="0" indent="0">
              <a:buClr>
                <a:srgbClr val="F30D8B"/>
              </a:buClr>
              <a:buNone/>
            </a:pPr>
            <a:r>
              <a:rPr lang="de-CH" sz="2450" b="1" dirty="0" smtClean="0"/>
              <a:t>Bausteinmitarbeit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3193541"/>
            <a:ext cx="3289809" cy="3289809"/>
          </a:xfrm>
          <a:prstGeom prst="rect">
            <a:avLst/>
          </a:prstGeom>
        </p:spPr>
      </p:pic>
      <p:sp>
        <p:nvSpPr>
          <p:cNvPr id="7" name="Inhaltsplatzhalter 1"/>
          <p:cNvSpPr txBox="1">
            <a:spLocks/>
          </p:cNvSpPr>
          <p:nvPr/>
        </p:nvSpPr>
        <p:spPr>
          <a:xfrm>
            <a:off x="4411132" y="3282177"/>
            <a:ext cx="7618572" cy="338570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4"/>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4"/>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4"/>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0D8B"/>
              </a:buClr>
              <a:buFontTx/>
              <a:buNone/>
            </a:pPr>
            <a:r>
              <a:rPr lang="de-CH" sz="2453" b="1" dirty="0" smtClean="0"/>
              <a:t>Erweiterte Formate (in Konzeption)</a:t>
            </a:r>
          </a:p>
          <a:p>
            <a:pPr>
              <a:buClr>
                <a:srgbClr val="F30D8B"/>
              </a:buClr>
              <a:buFont typeface="Wingdings" panose="05000000000000000000" pitchFamily="2" charset="2"/>
              <a:buChar char="§"/>
            </a:pPr>
            <a:r>
              <a:rPr lang="de-CH" sz="2453" dirty="0" smtClean="0"/>
              <a:t>Weitere Personengruppen wie z. B. Eltern, Kinder und Jugendliche miteinbeziehen</a:t>
            </a:r>
          </a:p>
          <a:p>
            <a:pPr>
              <a:buClr>
                <a:srgbClr val="F30D8B"/>
              </a:buClr>
              <a:buFont typeface="Wingdings" panose="05000000000000000000" pitchFamily="2" charset="2"/>
              <a:buChar char="§"/>
            </a:pPr>
            <a:r>
              <a:rPr lang="de-CH" sz="2453" dirty="0" smtClean="0"/>
              <a:t>Weitere Schulleitende, Lehrpersonen, Fachpersonen einbeziehen, Verbände, andere MultiplikatorInnen</a:t>
            </a:r>
          </a:p>
          <a:p>
            <a:pPr>
              <a:buClr>
                <a:srgbClr val="F30D8B"/>
              </a:buClr>
              <a:buFont typeface="Wingdings" panose="05000000000000000000" pitchFamily="2" charset="2"/>
              <a:buChar char="§"/>
            </a:pPr>
            <a:r>
              <a:rPr lang="de-CH" sz="2453" dirty="0" smtClean="0"/>
              <a:t>Online, Vernehmlassungen, Ergebniskonferenzen, Feedbackrunden, Netzwerk Luzerner Schulen, …</a:t>
            </a:r>
            <a:endParaRPr lang="de-CH" sz="2453" dirty="0"/>
          </a:p>
        </p:txBody>
      </p:sp>
      <p:pic>
        <p:nvPicPr>
          <p:cNvPr id="8" name="Inhaltsplatzhalt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499" y="1471472"/>
            <a:ext cx="1810705" cy="1810705"/>
          </a:xfrm>
          <a:prstGeom prst="rect">
            <a:avLst/>
          </a:prstGeom>
        </p:spPr>
      </p:pic>
    </p:spTree>
    <p:extLst>
      <p:ext uri="{BB962C8B-B14F-4D97-AF65-F5344CB8AC3E}">
        <p14:creationId xmlns:p14="http://schemas.microsoft.com/office/powerpoint/2010/main" val="50096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00" y="2497383"/>
            <a:ext cx="2217133" cy="2217133"/>
          </a:xfrm>
        </p:spPr>
      </p:pic>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Wo kann man sich informieren?</a:t>
            </a:r>
            <a:endParaRPr lang="de-CH"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8461" t="9694" r="13076" b="6909"/>
          <a:stretch/>
        </p:blipFill>
        <p:spPr>
          <a:xfrm>
            <a:off x="3344333" y="2302932"/>
            <a:ext cx="2692400" cy="2861735"/>
          </a:xfrm>
          <a:prstGeom prst="rect">
            <a:avLst/>
          </a:prstGeom>
        </p:spPr>
      </p:pic>
      <p:sp>
        <p:nvSpPr>
          <p:cNvPr id="7" name="Textfeld 6"/>
          <p:cNvSpPr txBox="1"/>
          <p:nvPr/>
        </p:nvSpPr>
        <p:spPr>
          <a:xfrm>
            <a:off x="3403600" y="5081593"/>
            <a:ext cx="2777067" cy="923330"/>
          </a:xfrm>
          <a:prstGeom prst="rect">
            <a:avLst/>
          </a:prstGeom>
          <a:noFill/>
        </p:spPr>
        <p:txBody>
          <a:bodyPr wrap="square" rtlCol="0">
            <a:spAutoFit/>
          </a:bodyPr>
          <a:lstStyle/>
          <a:p>
            <a:r>
              <a:rPr lang="de-CH" dirty="0" smtClean="0"/>
              <a:t>Webseite Dienststelle Volksschulbildung Kanton Luzern</a:t>
            </a:r>
            <a:endParaRPr lang="de-CH"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6639" t="7555" r="9186" b="10460"/>
          <a:stretch/>
        </p:blipFill>
        <p:spPr>
          <a:xfrm>
            <a:off x="7306733" y="2279127"/>
            <a:ext cx="2929468" cy="2853268"/>
          </a:xfrm>
          <a:prstGeom prst="rect">
            <a:avLst/>
          </a:prstGeom>
        </p:spPr>
      </p:pic>
      <p:sp>
        <p:nvSpPr>
          <p:cNvPr id="10" name="Textfeld 9"/>
          <p:cNvSpPr txBox="1"/>
          <p:nvPr/>
        </p:nvSpPr>
        <p:spPr>
          <a:xfrm>
            <a:off x="7306733" y="5037807"/>
            <a:ext cx="2777067" cy="923330"/>
          </a:xfrm>
          <a:prstGeom prst="rect">
            <a:avLst/>
          </a:prstGeom>
          <a:noFill/>
        </p:spPr>
        <p:txBody>
          <a:bodyPr wrap="square" rtlCol="0">
            <a:spAutoFit/>
          </a:bodyPr>
          <a:lstStyle/>
          <a:p>
            <a:r>
              <a:rPr lang="de-CH" dirty="0" smtClean="0"/>
              <a:t>Newsletter Dienststelle</a:t>
            </a:r>
          </a:p>
          <a:p>
            <a:r>
              <a:rPr lang="de-CH" dirty="0" smtClean="0"/>
              <a:t>Volksschulbildung Kanton Luzern</a:t>
            </a:r>
            <a:endParaRPr lang="de-CH" dirty="0"/>
          </a:p>
        </p:txBody>
      </p:sp>
    </p:spTree>
    <p:extLst>
      <p:ext uri="{BB962C8B-B14F-4D97-AF65-F5344CB8AC3E}">
        <p14:creationId xmlns:p14="http://schemas.microsoft.com/office/powerpoint/2010/main" val="309035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7559277" cy="4319587"/>
          </a:xfrm>
        </p:spPr>
      </p:pic>
      <p:sp>
        <p:nvSpPr>
          <p:cNvPr id="6" name="Titel 5"/>
          <p:cNvSpPr>
            <a:spLocks noGrp="1"/>
          </p:cNvSpPr>
          <p:nvPr>
            <p:ph type="title"/>
          </p:nvPr>
        </p:nvSpPr>
        <p:spPr/>
        <p:txBody>
          <a:bodyPr/>
          <a:lstStyle/>
          <a:p>
            <a:r>
              <a:rPr lang="de-CH" dirty="0" smtClean="0"/>
              <a:t>Kompetenzen der Zukunft</a:t>
            </a:r>
            <a:endParaRPr lang="de-CH" dirty="0"/>
          </a:p>
        </p:txBody>
      </p:sp>
      <p:sp>
        <p:nvSpPr>
          <p:cNvPr id="10" name="Textfeld 9"/>
          <p:cNvSpPr txBox="1"/>
          <p:nvPr/>
        </p:nvSpPr>
        <p:spPr>
          <a:xfrm>
            <a:off x="8712012" y="5905956"/>
            <a:ext cx="3239976" cy="261610"/>
          </a:xfrm>
          <a:prstGeom prst="rect">
            <a:avLst/>
          </a:prstGeom>
          <a:noFill/>
        </p:spPr>
        <p:txBody>
          <a:bodyPr wrap="square" rtlCol="0">
            <a:spAutoFit/>
          </a:bodyPr>
          <a:lstStyle/>
          <a:p>
            <a:r>
              <a:rPr lang="de-CH" sz="1050" dirty="0" smtClean="0"/>
              <a:t>Quelle: </a:t>
            </a:r>
            <a:r>
              <a:rPr lang="de-CH" sz="1050" dirty="0"/>
              <a:t>Bild erstellt mit DALL-E von OpenAI</a:t>
            </a:r>
          </a:p>
        </p:txBody>
      </p:sp>
      <p:sp>
        <p:nvSpPr>
          <p:cNvPr id="11" name="Ellipse 10"/>
          <p:cNvSpPr/>
          <p:nvPr/>
        </p:nvSpPr>
        <p:spPr>
          <a:xfrm>
            <a:off x="8852005" y="936000"/>
            <a:ext cx="3204000" cy="3204000"/>
          </a:xfrm>
          <a:prstGeom prst="ellipse">
            <a:avLst/>
          </a:prstGeom>
          <a:solidFill>
            <a:srgbClr val="2FA3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smtClean="0"/>
              <a:t>Videoclip:</a:t>
            </a:r>
          </a:p>
          <a:p>
            <a:pPr algn="ctr"/>
            <a:r>
              <a:rPr lang="de-CH" sz="2400" dirty="0" smtClean="0"/>
              <a:t>The clock of the long now</a:t>
            </a:r>
            <a:endParaRPr lang="de-CH" sz="2400"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12" y="3715089"/>
            <a:ext cx="1986433" cy="1986433"/>
          </a:xfrm>
          <a:prstGeom prst="rect">
            <a:avLst/>
          </a:prstGeom>
        </p:spPr>
      </p:pic>
    </p:spTree>
    <p:extLst>
      <p:ext uri="{BB962C8B-B14F-4D97-AF65-F5344CB8AC3E}">
        <p14:creationId xmlns:p14="http://schemas.microsoft.com/office/powerpoint/2010/main" val="351944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840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619200" y="964573"/>
            <a:ext cx="6894120" cy="3268213"/>
          </a:xfrm>
        </p:spPr>
        <p:txBody>
          <a:bodyPr>
            <a:noAutofit/>
          </a:bodyPr>
          <a:lstStyle/>
          <a:p>
            <a:r>
              <a:rPr lang="de-CH" sz="1800" dirty="0" smtClean="0"/>
              <a:t>Bildungs- und Kulturdepartement</a:t>
            </a:r>
          </a:p>
          <a:p>
            <a:r>
              <a:rPr lang="de-CH" sz="1800" b="1" dirty="0" smtClean="0"/>
              <a:t>Dienststelle Volksschulbildung</a:t>
            </a:r>
          </a:p>
          <a:p>
            <a:r>
              <a:rPr lang="de-CH" sz="1800" dirty="0" smtClean="0"/>
              <a:t>Kellerstrasse 10</a:t>
            </a:r>
          </a:p>
          <a:p>
            <a:r>
              <a:rPr lang="de-CH" sz="1800" dirty="0" smtClean="0"/>
              <a:t>6000 Luzern</a:t>
            </a:r>
          </a:p>
          <a:p>
            <a:endParaRPr lang="de-CH" sz="1800" dirty="0" smtClean="0"/>
          </a:p>
          <a:p>
            <a:r>
              <a:rPr lang="de-CH" u="sng" dirty="0" smtClean="0">
                <a:hlinkClick r:id="rId3"/>
              </a:rPr>
              <a:t>volksschulbildung.lu.ch/</a:t>
            </a:r>
            <a:r>
              <a:rPr lang="de-CH" u="sng" dirty="0" err="1" smtClean="0">
                <a:hlinkClick r:id="rId3"/>
              </a:rPr>
              <a:t>Schulen_fuer_alle</a:t>
            </a:r>
            <a:endParaRPr lang="de-CH" u="sng" dirty="0" smtClean="0"/>
          </a:p>
          <a:p>
            <a:endParaRPr lang="de-CH" u="sng" dirty="0"/>
          </a:p>
          <a:p>
            <a:r>
              <a:rPr lang="de-CH" dirty="0" smtClean="0"/>
              <a:t>Patrick Schmidt, Co-Projektleiter «Schulen für alle»</a:t>
            </a:r>
          </a:p>
          <a:p>
            <a:r>
              <a:rPr lang="de-CH" dirty="0" smtClean="0"/>
              <a:t>Katja Weber, Co-Projektleiterin «Schulen für alle»</a:t>
            </a:r>
          </a:p>
          <a:p>
            <a:endParaRPr lang="de-CH" dirty="0"/>
          </a:p>
          <a:p>
            <a:r>
              <a:rPr lang="de-CH" dirty="0" smtClean="0"/>
              <a:t>Illustrationen: Nicole Gämperli</a:t>
            </a:r>
            <a:endParaRPr lang="de-CH" dirty="0"/>
          </a:p>
        </p:txBody>
      </p:sp>
      <p:sp>
        <p:nvSpPr>
          <p:cNvPr id="3" name="Fußzeilenplatzhalter 2"/>
          <p:cNvSpPr>
            <a:spLocks noGrp="1"/>
          </p:cNvSpPr>
          <p:nvPr>
            <p:ph type="ftr" sz="quarter" idx="11"/>
          </p:nvPr>
        </p:nvSpPr>
        <p:spPr>
          <a:ln>
            <a:noFill/>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24778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Drei Jahrhunderte</a:t>
            </a:r>
            <a:endParaRPr lang="de-CH" dirty="0"/>
          </a:p>
        </p:txBody>
      </p:sp>
      <p:sp>
        <p:nvSpPr>
          <p:cNvPr id="8" name="Textfeld 7"/>
          <p:cNvSpPr txBox="1"/>
          <p:nvPr/>
        </p:nvSpPr>
        <p:spPr>
          <a:xfrm>
            <a:off x="8094914" y="4774394"/>
            <a:ext cx="2816315"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
        <p:nvSpPr>
          <p:cNvPr id="14" name="Inhaltsplatzhalter 2"/>
          <p:cNvSpPr txBox="1">
            <a:spLocks/>
          </p:cNvSpPr>
          <p:nvPr/>
        </p:nvSpPr>
        <p:spPr bwMode="auto">
          <a:xfrm>
            <a:off x="5005956"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20. Jahrhundert</a:t>
            </a:r>
            <a:endParaRPr lang="de-CH" kern="0" dirty="0"/>
          </a:p>
        </p:txBody>
      </p:sp>
      <p:sp>
        <p:nvSpPr>
          <p:cNvPr id="15" name="Inhaltsplatzhalter 2"/>
          <p:cNvSpPr txBox="1">
            <a:spLocks/>
          </p:cNvSpPr>
          <p:nvPr/>
        </p:nvSpPr>
        <p:spPr bwMode="auto">
          <a:xfrm>
            <a:off x="8165260" y="5292668"/>
            <a:ext cx="3235921"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21. Jahrhundert</a:t>
            </a:r>
            <a:endParaRPr lang="de-CH" kern="0"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10136" t="2041" b="28299"/>
          <a:stretch/>
        </p:blipFill>
        <p:spPr>
          <a:xfrm>
            <a:off x="5005956" y="2500942"/>
            <a:ext cx="1959429" cy="2278337"/>
          </a:xfrm>
          <a:prstGeom prst="flowChartProcess">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31" y="2509016"/>
            <a:ext cx="3230750" cy="2276669"/>
          </a:xfrm>
          <a:prstGeom prst="rect">
            <a:avLst/>
          </a:prstGeom>
        </p:spPr>
      </p:pic>
      <p:sp>
        <p:nvSpPr>
          <p:cNvPr id="19" name="Textfeld 18"/>
          <p:cNvSpPr txBox="1"/>
          <p:nvPr/>
        </p:nvSpPr>
        <p:spPr>
          <a:xfrm>
            <a:off x="4924120" y="4779279"/>
            <a:ext cx="2816315" cy="215444"/>
          </a:xfrm>
          <a:prstGeom prst="rect">
            <a:avLst/>
          </a:prstGeom>
          <a:noFill/>
        </p:spPr>
        <p:txBody>
          <a:bodyPr wrap="square" rtlCol="0">
            <a:spAutoFit/>
          </a:bodyPr>
          <a:lstStyle/>
          <a:p>
            <a:r>
              <a:rPr lang="de-CH" sz="800" dirty="0" smtClean="0"/>
              <a:t>Quelle: </a:t>
            </a:r>
            <a:r>
              <a:rPr lang="de-CH" sz="800" dirty="0" err="1" smtClean="0"/>
              <a:t>Pexels</a:t>
            </a:r>
            <a:endParaRPr lang="de-CH" sz="800" dirty="0"/>
          </a:p>
        </p:txBody>
      </p:sp>
      <p:pic>
        <p:nvPicPr>
          <p:cNvPr id="2" name="Grafik 1"/>
          <p:cNvPicPr>
            <a:picLocks noChangeAspect="1"/>
          </p:cNvPicPr>
          <p:nvPr/>
        </p:nvPicPr>
        <p:blipFill>
          <a:blip r:embed="rId5"/>
          <a:stretch>
            <a:fillRect/>
          </a:stretch>
        </p:blipFill>
        <p:spPr>
          <a:xfrm>
            <a:off x="772066" y="2500942"/>
            <a:ext cx="2350319" cy="2273452"/>
          </a:xfrm>
          <a:prstGeom prst="rect">
            <a:avLst/>
          </a:prstGeom>
        </p:spPr>
      </p:pic>
      <p:sp>
        <p:nvSpPr>
          <p:cNvPr id="16" name="Textfeld 15"/>
          <p:cNvSpPr txBox="1"/>
          <p:nvPr/>
        </p:nvSpPr>
        <p:spPr>
          <a:xfrm>
            <a:off x="744981" y="4774394"/>
            <a:ext cx="2816315" cy="215444"/>
          </a:xfrm>
          <a:prstGeom prst="rect">
            <a:avLst/>
          </a:prstGeom>
          <a:noFill/>
        </p:spPr>
        <p:txBody>
          <a:bodyPr wrap="square" rtlCol="0">
            <a:spAutoFit/>
          </a:bodyPr>
          <a:lstStyle/>
          <a:p>
            <a:r>
              <a:rPr lang="de-CH" sz="800" dirty="0" smtClean="0"/>
              <a:t>Quelle: Eigene Aufnahme</a:t>
            </a:r>
            <a:endParaRPr lang="de-CH" sz="800" dirty="0"/>
          </a:p>
        </p:txBody>
      </p:sp>
      <p:sp>
        <p:nvSpPr>
          <p:cNvPr id="20" name="Inhaltsplatzhalter 2"/>
          <p:cNvSpPr txBox="1">
            <a:spLocks/>
          </p:cNvSpPr>
          <p:nvPr/>
        </p:nvSpPr>
        <p:spPr bwMode="auto">
          <a:xfrm>
            <a:off x="691157"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19. Jahrhundert</a:t>
            </a:r>
            <a:endParaRPr lang="de-CH" kern="0" dirty="0"/>
          </a:p>
        </p:txBody>
      </p:sp>
    </p:spTree>
    <p:extLst>
      <p:ext uri="{BB962C8B-B14F-4D97-AF65-F5344CB8AC3E}">
        <p14:creationId xmlns:p14="http://schemas.microsoft.com/office/powerpoint/2010/main" val="1665172979"/>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6474322" cy="4319587"/>
          </a:xfrm>
        </p:spPr>
      </p:pic>
      <p:sp>
        <p:nvSpPr>
          <p:cNvPr id="6" name="Titel 5"/>
          <p:cNvSpPr>
            <a:spLocks noGrp="1"/>
          </p:cNvSpPr>
          <p:nvPr>
            <p:ph type="title"/>
          </p:nvPr>
        </p:nvSpPr>
        <p:spPr/>
        <p:txBody>
          <a:bodyPr/>
          <a:lstStyle/>
          <a:p>
            <a:r>
              <a:rPr lang="de-CH" dirty="0" smtClean="0"/>
              <a:t>Digitale Entwicklungen</a:t>
            </a:r>
            <a:endParaRPr lang="de-CH"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497" y="2290526"/>
            <a:ext cx="4890781" cy="32592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7270899" y="5986093"/>
            <a:ext cx="3239976"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Tree>
    <p:extLst>
      <p:ext uri="{BB962C8B-B14F-4D97-AF65-F5344CB8AC3E}">
        <p14:creationId xmlns:p14="http://schemas.microsoft.com/office/powerpoint/2010/main" val="3870593363"/>
      </p:ext>
    </p:extLst>
  </p:cSld>
  <p:clrMapOvr>
    <a:masterClrMapping/>
  </p:clrMapOvr>
  <mc:AlternateContent xmlns:mc="http://schemas.openxmlformats.org/markup-compatibility/2006" xmlns:p14="http://schemas.microsoft.com/office/powerpoint/2010/main">
    <mc:Choice Requires="p14">
      <p:transition spd="slow" p14:dur="2000" advTm="33308"/>
    </mc:Choice>
    <mc:Fallback xmlns="">
      <p:transition spd="slow" advTm="333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Arbeitswelt heute, morgen …</a:t>
            </a:r>
            <a:endParaRPr lang="de-CH" dirty="0"/>
          </a:p>
        </p:txBody>
      </p:sp>
      <p:pic>
        <p:nvPicPr>
          <p:cNvPr id="7" name="Picture 2" descr="Kostenlose Illustrationen zum Thema Geschäfts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0" y="2024658"/>
            <a:ext cx="8436467" cy="3743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75431" y="5962448"/>
            <a:ext cx="3239976" cy="215444"/>
          </a:xfrm>
          <a:prstGeom prst="rect">
            <a:avLst/>
          </a:prstGeom>
          <a:noFill/>
        </p:spPr>
        <p:txBody>
          <a:bodyPr wrap="square" rtlCol="0">
            <a:spAutoFit/>
          </a:bodyPr>
          <a:lstStyle/>
          <a:p>
            <a:r>
              <a:rPr lang="de-CH" sz="800" dirty="0" smtClean="0"/>
              <a:t>Quelle: </a:t>
            </a:r>
            <a:r>
              <a:rPr lang="de-CH" sz="800" dirty="0">
                <a:hlinkClick r:id="rId4"/>
              </a:rPr>
              <a:t>Geschäftsmann Geschäftsfrau - Kostenloses Bild auf </a:t>
            </a:r>
            <a:r>
              <a:rPr lang="de-CH" sz="800" dirty="0" err="1">
                <a:hlinkClick r:id="rId4"/>
              </a:rPr>
              <a:t>Pixabay</a:t>
            </a:r>
            <a:endParaRPr lang="de-CH" sz="800" dirty="0"/>
          </a:p>
        </p:txBody>
      </p:sp>
    </p:spTree>
    <p:extLst>
      <p:ext uri="{BB962C8B-B14F-4D97-AF65-F5344CB8AC3E}">
        <p14:creationId xmlns:p14="http://schemas.microsoft.com/office/powerpoint/2010/main" val="3755498874"/>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872000"/>
            <a:ext cx="9237319" cy="4320000"/>
          </a:xfrm>
        </p:spPr>
        <p:txBody>
          <a:bodyPr/>
          <a:lstStyle/>
          <a:p>
            <a:pPr>
              <a:buClr>
                <a:srgbClr val="F30D8B"/>
              </a:buClr>
              <a:buFont typeface="Wingdings" panose="05000000000000000000" pitchFamily="2" charset="2"/>
              <a:buChar char="§"/>
            </a:pPr>
            <a:r>
              <a:rPr lang="de-CH" dirty="0"/>
              <a:t>Wozu entwickeln wir «Schulen für alle»?</a:t>
            </a:r>
          </a:p>
          <a:p>
            <a:pPr>
              <a:buClr>
                <a:srgbClr val="F30D8B"/>
              </a:buClr>
              <a:buFont typeface="Wingdings" panose="05000000000000000000" pitchFamily="2" charset="2"/>
              <a:buChar char="§"/>
            </a:pPr>
            <a:r>
              <a:rPr lang="de-CH" dirty="0" smtClean="0"/>
              <a:t>Welche Absichten liegen hinter «Schulen für alle»?</a:t>
            </a:r>
          </a:p>
          <a:p>
            <a:pPr>
              <a:buClr>
                <a:srgbClr val="F30D8B"/>
              </a:buClr>
              <a:buFont typeface="Wingdings" panose="05000000000000000000" pitchFamily="2" charset="2"/>
              <a:buChar char="§"/>
            </a:pPr>
            <a:r>
              <a:rPr lang="de-CH" dirty="0" smtClean="0"/>
              <a:t>Warum gestalten wir das Entwicklungsvorhaben gemeinsam?</a:t>
            </a:r>
          </a:p>
          <a:p>
            <a:pPr>
              <a:buClr>
                <a:srgbClr val="F30D8B"/>
              </a:buClr>
              <a:buFont typeface="Wingdings" panose="05000000000000000000" pitchFamily="2" charset="2"/>
              <a:buChar char="§"/>
            </a:pPr>
            <a:r>
              <a:rPr lang="de-CH" dirty="0" smtClean="0"/>
              <a:t>Wie gehen wir die Entwicklungen von «Schulen für alle» an?</a:t>
            </a:r>
          </a:p>
          <a:p>
            <a:pPr>
              <a:buClr>
                <a:srgbClr val="F30D8B"/>
              </a:buClr>
              <a:buFont typeface="Wingdings" panose="05000000000000000000" pitchFamily="2" charset="2"/>
              <a:buChar char="§"/>
            </a:pPr>
            <a:r>
              <a:rPr lang="de-CH" dirty="0" smtClean="0"/>
              <a:t>Was entwickeln wir konkret?</a:t>
            </a:r>
          </a:p>
          <a:p>
            <a:pPr>
              <a:buClr>
                <a:srgbClr val="F30D8B"/>
              </a:buClr>
              <a:buFont typeface="Wingdings" panose="05000000000000000000" pitchFamily="2" charset="2"/>
              <a:buChar char="§"/>
            </a:pPr>
            <a:r>
              <a:rPr lang="de-CH" dirty="0" smtClean="0"/>
              <a:t>Wie setzen die Luzerner Schulen «Schulen für alle» um?</a:t>
            </a:r>
            <a:endParaRPr lang="de-CH" dirty="0"/>
          </a:p>
        </p:txBody>
      </p:sp>
      <p:sp>
        <p:nvSpPr>
          <p:cNvPr id="6" name="Titel 5"/>
          <p:cNvSpPr>
            <a:spLocks noGrp="1"/>
          </p:cNvSpPr>
          <p:nvPr>
            <p:ph type="title"/>
          </p:nvPr>
        </p:nvSpPr>
        <p:spPr/>
        <p:txBody>
          <a:bodyPr/>
          <a:lstStyle/>
          <a:p>
            <a:r>
              <a:rPr lang="de-CH" dirty="0" smtClean="0"/>
              <a:t>«Schulen für alle»</a:t>
            </a:r>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4669" y="44571"/>
            <a:ext cx="3654858" cy="3654858"/>
          </a:xfrm>
          <a:prstGeom prst="rect">
            <a:avLst/>
          </a:prstGeom>
        </p:spPr>
      </p:pic>
    </p:spTree>
    <p:extLst>
      <p:ext uri="{BB962C8B-B14F-4D97-AF65-F5344CB8AC3E}">
        <p14:creationId xmlns:p14="http://schemas.microsoft.com/office/powerpoint/2010/main" val="48882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59673" y="2165393"/>
            <a:ext cx="2997644" cy="2997644"/>
          </a:xfrm>
          <a:prstGeom prst="ellipse">
            <a:avLst/>
          </a:prstGeom>
          <a:solidFill>
            <a:srgbClr val="F30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Lernen als persönliche Bildungs-prozesse gestalten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Ellipse 8"/>
          <p:cNvSpPr/>
          <p:nvPr/>
        </p:nvSpPr>
        <p:spPr>
          <a:xfrm>
            <a:off x="5573561" y="778878"/>
            <a:ext cx="2997644" cy="2997644"/>
          </a:xfrm>
          <a:prstGeom prst="ellipse">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Flexible Bildungs-strukturen fördern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Ellipse 9"/>
          <p:cNvSpPr/>
          <p:nvPr/>
        </p:nvSpPr>
        <p:spPr>
          <a:xfrm>
            <a:off x="8195886" y="3464356"/>
            <a:ext cx="2997644" cy="2997644"/>
          </a:xfrm>
          <a:prstGeom prst="ellipse">
            <a:avLst/>
          </a:prstGeom>
          <a:solidFill>
            <a:srgbClr val="449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Bildung im Sozialraum vernetzen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Ellipse 10"/>
          <p:cNvSpPr/>
          <p:nvPr/>
        </p:nvSpPr>
        <p:spPr>
          <a:xfrm>
            <a:off x="9009025" y="196526"/>
            <a:ext cx="2997644" cy="2997644"/>
          </a:xfrm>
          <a:prstGeom prst="ellipse">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Rolle der Lehr- und Fachpersonen </a:t>
            </a:r>
            <a:r>
              <a:rPr kumimoji="0" lang="de-CH" sz="2400" b="0" i="0" u="none" strike="noStrike" kern="1200" cap="none" spc="0" normalizeH="0" baseline="0" noProof="0" dirty="0" err="1" smtClean="0">
                <a:ln>
                  <a:noFill/>
                </a:ln>
                <a:solidFill>
                  <a:srgbClr val="FFFFFF"/>
                </a:solidFill>
                <a:effectLst/>
                <a:uLnTx/>
                <a:uFillTx/>
                <a:latin typeface="Segoe UI"/>
                <a:ea typeface="+mn-ea"/>
                <a:cs typeface="+mn-cs"/>
              </a:rPr>
              <a:t>weiterent</a:t>
            </a: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-wickeln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8" y="1179386"/>
            <a:ext cx="4081375" cy="765528"/>
          </a:xfrm>
          <a:prstGeom prst="rect">
            <a:avLst/>
          </a:prstGeom>
        </p:spPr>
      </p:pic>
      <p:sp>
        <p:nvSpPr>
          <p:cNvPr id="17" name="Rechteck 16"/>
          <p:cNvSpPr/>
          <p:nvPr/>
        </p:nvSpPr>
        <p:spPr>
          <a:xfrm>
            <a:off x="4978400" y="6372000"/>
            <a:ext cx="2540000" cy="4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Ellipse 7"/>
          <p:cNvSpPr/>
          <p:nvPr/>
        </p:nvSpPr>
        <p:spPr>
          <a:xfrm>
            <a:off x="3628721" y="3491356"/>
            <a:ext cx="2997644" cy="2997644"/>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Fachliche und überfachliche Kompetenzen aktualisieren und stärken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7737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1_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vorlage.potx" id="{4633018D-53C7-4D18-B88C-D05C26A9A47C}" vid="{7975F061-0CCF-49A3-9128-A5893AF1809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4596</Words>
  <Application>Microsoft Office PowerPoint</Application>
  <PresentationFormat>Breitbild</PresentationFormat>
  <Paragraphs>505</Paragraphs>
  <Slides>41</Slides>
  <Notes>41</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41</vt:i4>
      </vt:variant>
    </vt:vector>
  </HeadingPairs>
  <TitlesOfParts>
    <vt:vector size="51" baseType="lpstr">
      <vt:lpstr>Arial</vt:lpstr>
      <vt:lpstr>Arial Black</vt:lpstr>
      <vt:lpstr>Segoe UI</vt:lpstr>
      <vt:lpstr>Segoe UI Semibold</vt:lpstr>
      <vt:lpstr>SegoeUI</vt:lpstr>
      <vt:lpstr>Times New Roman</vt:lpstr>
      <vt:lpstr>Wingdings</vt:lpstr>
      <vt:lpstr>Kanton Luzern</vt:lpstr>
      <vt:lpstr>1_Kanton Luzern</vt:lpstr>
      <vt:lpstr>Visio</vt:lpstr>
      <vt:lpstr>Schulen für alle – Wandel gemeinsam gestalten</vt:lpstr>
      <vt:lpstr>PowerPoint-Präsentation</vt:lpstr>
      <vt:lpstr>PowerPoint-Präsentation</vt:lpstr>
      <vt:lpstr>Kompetenzen der Zukunft</vt:lpstr>
      <vt:lpstr>Drei Jahrhunderte</vt:lpstr>
      <vt:lpstr>Digitale Entwicklungen</vt:lpstr>
      <vt:lpstr>Arbeitswelt heute, morgen …</vt:lpstr>
      <vt:lpstr>«Schulen für alle»</vt:lpstr>
      <vt:lpstr>PowerPoint-Präsentation</vt:lpstr>
      <vt:lpstr>PowerPoint-Präsentation</vt:lpstr>
      <vt:lpstr>Prämissen</vt:lpstr>
      <vt:lpstr>Schulen für alle – Charakteristika</vt:lpstr>
      <vt:lpstr>Zusammen wachsen</vt:lpstr>
      <vt:lpstr>PowerPoint-Präsentation</vt:lpstr>
      <vt:lpstr>Projektorganisation</vt:lpstr>
      <vt:lpstr>Rolle Verband Schulleiterinnen und Schulleiter</vt:lpstr>
      <vt:lpstr>Handlungsfelder</vt:lpstr>
      <vt:lpstr>Bausteine</vt:lpstr>
      <vt:lpstr>Grobplanung Phase 1</vt:lpstr>
      <vt:lpstr>PowerPoint-Präsentation</vt:lpstr>
      <vt:lpstr>Obligatorischer Baustein</vt:lpstr>
      <vt:lpstr>Baustein</vt:lpstr>
      <vt:lpstr>Bausteine der Phase 1</vt:lpstr>
      <vt:lpstr>Der Baustein</vt:lpstr>
      <vt:lpstr>PowerPoint-Präsentation</vt:lpstr>
      <vt:lpstr>PowerPoint-Präsentation</vt:lpstr>
      <vt:lpstr>PowerPoint-Präsentation</vt:lpstr>
      <vt:lpstr>Der Baustein</vt:lpstr>
      <vt:lpstr>Der Baustein</vt:lpstr>
      <vt:lpstr>Kompetenzorientierung</vt:lpstr>
      <vt:lpstr>Kompetenzorientierung</vt:lpstr>
      <vt:lpstr>Kompetenzmodell «Schulen für alle»</vt:lpstr>
      <vt:lpstr>Analyse</vt:lpstr>
      <vt:lpstr>Weiterbildung</vt:lpstr>
      <vt:lpstr>Angebot</vt:lpstr>
      <vt:lpstr>3-Phasen-Prinzip</vt:lpstr>
      <vt:lpstr>Formate und Methoden</vt:lpstr>
      <vt:lpstr>Wie kann man sich einbringen …</vt:lpstr>
      <vt:lpstr>Wo kann man sich informieren?</vt:lpstr>
      <vt:lpstr>PowerPoint-Präsentation</vt:lpstr>
      <vt:lpstr>PowerPoint-Präsentation</vt:lpstr>
    </vt:vector>
  </TitlesOfParts>
  <Company>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Schulen für alle – Luzerner Lehrerinnen- und Lehrerverband</dc:title>
  <dc:creator>DVS Schmidt Patrick (Bereichsleiter Schulentwicklung)</dc:creator>
  <cp:lastModifiedBy>Priska Buergler</cp:lastModifiedBy>
  <cp:revision>46</cp:revision>
  <dcterms:created xsi:type="dcterms:W3CDTF">2024-06-03T06:45:16Z</dcterms:created>
  <dcterms:modified xsi:type="dcterms:W3CDTF">2024-07-02T07:40:45Z</dcterms:modified>
</cp:coreProperties>
</file>