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9" r:id="rId2"/>
    <p:sldId id="362" r:id="rId3"/>
    <p:sldId id="364" r:id="rId4"/>
    <p:sldId id="333" r:id="rId5"/>
    <p:sldId id="273" r:id="rId6"/>
    <p:sldId id="334" r:id="rId7"/>
    <p:sldId id="335" r:id="rId8"/>
    <p:sldId id="336" r:id="rId9"/>
    <p:sldId id="337" r:id="rId10"/>
    <p:sldId id="358" r:id="rId11"/>
    <p:sldId id="353" r:id="rId12"/>
    <p:sldId id="354" r:id="rId13"/>
    <p:sldId id="355" r:id="rId14"/>
    <p:sldId id="350" r:id="rId15"/>
    <p:sldId id="357" r:id="rId16"/>
    <p:sldId id="365" r:id="rId17"/>
    <p:sldId id="359" r:id="rId18"/>
    <p:sldId id="326" r:id="rId19"/>
    <p:sldId id="360" r:id="rId20"/>
    <p:sldId id="270" r:id="rId21"/>
  </p:sldIdLst>
  <p:sldSz cx="12192000" cy="6858000"/>
  <p:notesSz cx="6797675" cy="9926638"/>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6600"/>
    <a:srgbClr val="FFFFCC"/>
    <a:srgbClr val="9999FF"/>
    <a:srgbClr val="E9C700"/>
    <a:srgbClr val="E50D7E"/>
    <a:srgbClr val="0082C7"/>
    <a:srgbClr val="D3ECFF"/>
    <a:srgbClr val="FBAFD7"/>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73474" autoAdjust="0"/>
  </p:normalViewPr>
  <p:slideViewPr>
    <p:cSldViewPr snapToGrid="0">
      <p:cViewPr varScale="1">
        <p:scale>
          <a:sx n="92" d="100"/>
          <a:sy n="92" d="100"/>
        </p:scale>
        <p:origin x="1140" y="84"/>
      </p:cViewPr>
      <p:guideLst/>
    </p:cSldViewPr>
  </p:slid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98B0177-EEAD-467F-A696-33021A3737BE}" type="datetimeFigureOut">
              <a:rPr lang="de-CH" smtClean="0"/>
              <a:t>26.04.2024</a:t>
            </a:fld>
            <a:endParaRPr lang="de-CH"/>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326137-33AE-42AD-9CFF-625B8FDFB1AD}" type="slidenum">
              <a:rPr lang="de-CH" smtClean="0"/>
              <a:t>‹Nr.›</a:t>
            </a:fld>
            <a:endParaRPr lang="de-CH"/>
          </a:p>
        </p:txBody>
      </p:sp>
    </p:spTree>
    <p:extLst>
      <p:ext uri="{BB962C8B-B14F-4D97-AF65-F5344CB8AC3E}">
        <p14:creationId xmlns:p14="http://schemas.microsoft.com/office/powerpoint/2010/main" val="428450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B5E307-2EED-41DC-B960-7F893A5ED0C7}" type="datetimeFigureOut">
              <a:rPr lang="de-CH" smtClean="0"/>
              <a:t>26.04.2024</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FFF4FE-F8FC-4C1D-BEE1-E343905C3304}" type="slidenum">
              <a:rPr lang="de-CH" smtClean="0"/>
              <a:t>‹Nr.›</a:t>
            </a:fld>
            <a:endParaRPr lang="de-CH"/>
          </a:p>
        </p:txBody>
      </p:sp>
    </p:spTree>
    <p:extLst>
      <p:ext uri="{BB962C8B-B14F-4D97-AF65-F5344CB8AC3E}">
        <p14:creationId xmlns:p14="http://schemas.microsoft.com/office/powerpoint/2010/main" val="29675238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Begrüssung der Teilnehmenden durch die SL</a:t>
            </a:r>
            <a:r>
              <a:rPr lang="de-CH" baseline="0" dirty="0" smtClean="0"/>
              <a:t> und/oder Prozessbegleitung DVS</a:t>
            </a:r>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1</a:t>
            </a:fld>
            <a:endParaRPr lang="de-CH"/>
          </a:p>
        </p:txBody>
      </p:sp>
    </p:spTree>
    <p:extLst>
      <p:ext uri="{BB962C8B-B14F-4D97-AF65-F5344CB8AC3E}">
        <p14:creationId xmlns:p14="http://schemas.microsoft.com/office/powerpoint/2010/main" val="3816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In einem weiteren Schritt erstellen wir nun in einer letzten Arbeitsphase zusammen die Mehrjahresplanung.</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10</a:t>
            </a:fld>
            <a:endParaRPr lang="de-CH"/>
          </a:p>
        </p:txBody>
      </p:sp>
    </p:spTree>
    <p:extLst>
      <p:ext uri="{BB962C8B-B14F-4D97-AF65-F5344CB8AC3E}">
        <p14:creationId xmlns:p14="http://schemas.microsoft.com/office/powerpoint/2010/main" val="398130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Entwurf Mehrjahresplanung erstellen</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Anhand des Beispiels wird gezeigt wie vom Set 3a die strategischen Ziele in den Leistungsauftrag Punkt 2.4 «Mehrjahresplanung» übertragen wird.</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11</a:t>
            </a:fld>
            <a:endParaRPr lang="de-CH"/>
          </a:p>
        </p:txBody>
      </p:sp>
    </p:spTree>
    <p:extLst>
      <p:ext uri="{BB962C8B-B14F-4D97-AF65-F5344CB8AC3E}">
        <p14:creationId xmlns:p14="http://schemas.microsoft.com/office/powerpoint/2010/main" val="357922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Die Dienststelle Volksschulbildung stellt auf ihrer Webseite die Vorlage für den «Betrieblicher Leistungsauftrag» zur Verfügung.</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12</a:t>
            </a:fld>
            <a:endParaRPr lang="de-CH"/>
          </a:p>
        </p:txBody>
      </p:sp>
    </p:spTree>
    <p:extLst>
      <p:ext uri="{BB962C8B-B14F-4D97-AF65-F5344CB8AC3E}">
        <p14:creationId xmlns:p14="http://schemas.microsoft.com/office/powerpoint/2010/main" val="186515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Wichtig ist das PDF «Erläuterungen zum politischen und betrieblichen Leistungsauftrag» Punkt 2.4 Mehrjahresplanung und lesen die Erläuterungen zu diesem Punkt gut durch.</a:t>
            </a:r>
          </a:p>
          <a:p>
            <a:r>
              <a:rPr lang="de-CH" sz="1200" kern="1200" dirty="0" smtClean="0">
                <a:solidFill>
                  <a:schemeClr val="tx1"/>
                </a:solidFill>
                <a:effectLst/>
                <a:latin typeface="+mn-lt"/>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13</a:t>
            </a:fld>
            <a:endParaRPr lang="de-CH"/>
          </a:p>
        </p:txBody>
      </p:sp>
    </p:spTree>
    <p:extLst>
      <p:ext uri="{BB962C8B-B14F-4D97-AF65-F5344CB8AC3E}">
        <p14:creationId xmlns:p14="http://schemas.microsoft.com/office/powerpoint/2010/main" val="111186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In der Vorlage «Politischer und betrieblicher Leistungsauftrag auf Seite 11 befindet sich das Dokument «2.4 Mehrjahresplanung», welches wir benötigen um die Mehrjahresplanung zu erstellen.</a:t>
            </a:r>
          </a:p>
          <a:p>
            <a:endParaRPr lang="de-CH"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Nachfolgend folgt ein Beispiel wie wir unser Dokument bearbeiten können.</a:t>
            </a:r>
          </a:p>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14</a:t>
            </a:fld>
            <a:endParaRPr lang="de-CH"/>
          </a:p>
        </p:txBody>
      </p:sp>
    </p:spTree>
    <p:extLst>
      <p:ext uri="{BB962C8B-B14F-4D97-AF65-F5344CB8AC3E}">
        <p14:creationId xmlns:p14="http://schemas.microsoft.com/office/powerpoint/2010/main" val="297877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Anhand dem Thema Beurteilen wird beispielhaft aufgezeigt, wie eine möglich Mehrjahresplanung aussehen könnte.</a:t>
            </a:r>
          </a:p>
          <a:p>
            <a:pPr lvl="0"/>
            <a:endParaRPr lang="de-CH" sz="1200" kern="1200" dirty="0" smtClean="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15</a:t>
            </a:fld>
            <a:endParaRPr lang="de-CH"/>
          </a:p>
        </p:txBody>
      </p:sp>
    </p:spTree>
    <p:extLst>
      <p:ext uri="{BB962C8B-B14F-4D97-AF65-F5344CB8AC3E}">
        <p14:creationId xmlns:p14="http://schemas.microsoft.com/office/powerpoint/2010/main" val="241207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kern="1200" dirty="0" smtClean="0">
                <a:solidFill>
                  <a:schemeClr val="tx1"/>
                </a:solidFill>
                <a:effectLst/>
                <a:latin typeface="+mn-lt"/>
                <a:ea typeface="+mn-ea"/>
                <a:cs typeface="+mn-cs"/>
              </a:rPr>
              <a:t>Sichtung </a:t>
            </a:r>
          </a:p>
          <a:p>
            <a:r>
              <a:rPr lang="de-CH" sz="1200" i="0" kern="1200" dirty="0" smtClean="0">
                <a:solidFill>
                  <a:schemeClr val="tx1"/>
                </a:solidFill>
                <a:effectLst/>
                <a:latin typeface="+mn-lt"/>
                <a:ea typeface="+mn-ea"/>
                <a:cs typeface="+mn-cs"/>
              </a:rPr>
              <a:t>Schaut euch</a:t>
            </a:r>
            <a:r>
              <a:rPr lang="de-CH" sz="1200" i="0" kern="1200" baseline="0" dirty="0" smtClean="0">
                <a:solidFill>
                  <a:schemeClr val="tx1"/>
                </a:solidFill>
                <a:effectLst/>
                <a:latin typeface="+mn-lt"/>
                <a:ea typeface="+mn-ea"/>
                <a:cs typeface="+mn-cs"/>
              </a:rPr>
              <a:t> die Tabelle nun nochmals in Ruhe. Wurde alles notiert? Fehlt etwas?</a:t>
            </a:r>
          </a:p>
          <a:p>
            <a:r>
              <a:rPr lang="de-CH" sz="1200" i="0" kern="1200" baseline="0" dirty="0" smtClean="0">
                <a:solidFill>
                  <a:schemeClr val="tx1"/>
                </a:solidFill>
                <a:effectLst/>
                <a:latin typeface="+mn-lt"/>
                <a:ea typeface="+mn-ea"/>
                <a:cs typeface="+mn-cs"/>
              </a:rPr>
              <a:t>Ist das Ergebnis für alle zufriedenstellend und widerspiegelt es die Diskussionen im Set 1, Set 2, Set 3a?</a:t>
            </a:r>
          </a:p>
          <a:p>
            <a:endParaRPr lang="de-CH" sz="1200" i="0" kern="1200" baseline="0" dirty="0" smtClean="0">
              <a:solidFill>
                <a:schemeClr val="tx1"/>
              </a:solidFill>
              <a:effectLst/>
              <a:latin typeface="+mn-lt"/>
              <a:ea typeface="+mn-ea"/>
              <a:cs typeface="+mn-cs"/>
            </a:endParaRPr>
          </a:p>
          <a:p>
            <a:r>
              <a:rPr lang="de-CH" i="1" baseline="0" dirty="0" smtClean="0"/>
              <a:t>Evtl. wird nochmals korrigiert oder Ergänzungen gemacht. </a:t>
            </a:r>
          </a:p>
          <a:p>
            <a:endParaRPr lang="de-CH" baseline="0" dirty="0" smtClean="0"/>
          </a:p>
          <a:p>
            <a:r>
              <a:rPr lang="de-CH" b="1" baseline="0" dirty="0" smtClean="0"/>
              <a:t>Beschlussfassung</a:t>
            </a:r>
          </a:p>
          <a:p>
            <a:pPr marL="0" marR="0" lvl="0" indent="0" algn="l" defTabSz="914377"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Gemeinsame Beschlussfassung:</a:t>
            </a:r>
            <a:r>
              <a:rPr lang="de-CH" sz="1200" kern="1200" baseline="0" dirty="0" smtClean="0">
                <a:solidFill>
                  <a:schemeClr val="tx1"/>
                </a:solidFill>
                <a:effectLst/>
                <a:latin typeface="+mn-lt"/>
                <a:ea typeface="+mn-ea"/>
                <a:cs typeface="+mn-cs"/>
              </a:rPr>
              <a:t> sichtet nun nochmals den Leistungsauftrag. Hat niemand mehr Einwände?</a:t>
            </a:r>
          </a:p>
          <a:p>
            <a:pPr marL="0" marR="0" lvl="0" indent="0" algn="l" defTabSz="914377" rtl="0" eaLnBrk="1" fontAlgn="auto" latinLnBrk="0" hangingPunct="1">
              <a:lnSpc>
                <a:spcPct val="100000"/>
              </a:lnSpc>
              <a:spcBef>
                <a:spcPts val="0"/>
              </a:spcBef>
              <a:spcAft>
                <a:spcPts val="0"/>
              </a:spcAft>
              <a:buClrTx/>
              <a:buSzTx/>
              <a:buFontTx/>
              <a:buNone/>
              <a:tabLst/>
              <a:defRPr/>
            </a:pPr>
            <a:endParaRPr lang="de-CH" sz="1200" b="0" kern="1200" baseline="0" dirty="0" smtClean="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e-CH" sz="1200" b="0" i="1" kern="1200" baseline="0" dirty="0" smtClean="0">
                <a:solidFill>
                  <a:schemeClr val="tx1"/>
                </a:solidFill>
                <a:effectLst/>
                <a:latin typeface="+mn-lt"/>
                <a:ea typeface="+mn-ea"/>
                <a:cs typeface="+mn-cs"/>
              </a:rPr>
              <a:t>Wenn nein, dann kann der Schritt 2 abgeschlossen werde. </a:t>
            </a:r>
            <a:endParaRPr lang="de-CH" b="0" i="1" dirty="0"/>
          </a:p>
        </p:txBody>
      </p:sp>
      <p:sp>
        <p:nvSpPr>
          <p:cNvPr id="4" name="Foliennummernplatzhalter 3"/>
          <p:cNvSpPr>
            <a:spLocks noGrp="1"/>
          </p:cNvSpPr>
          <p:nvPr>
            <p:ph type="sldNum" sz="quarter" idx="10"/>
          </p:nvPr>
        </p:nvSpPr>
        <p:spPr/>
        <p:txBody>
          <a:bodyPr/>
          <a:lstStyle/>
          <a:p>
            <a:fld id="{D8FFF4FE-F8FC-4C1D-BEE1-E343905C3304}" type="slidenum">
              <a:rPr lang="de-CH" smtClean="0"/>
              <a:t>16</a:t>
            </a:fld>
            <a:endParaRPr lang="de-CH"/>
          </a:p>
        </p:txBody>
      </p:sp>
    </p:spTree>
    <p:extLst>
      <p:ext uri="{BB962C8B-B14F-4D97-AF65-F5344CB8AC3E}">
        <p14:creationId xmlns:p14="http://schemas.microsoft.com/office/powerpoint/2010/main" val="395507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 haben nun</a:t>
            </a:r>
            <a:r>
              <a:rPr lang="de-CH" baseline="0" dirty="0" smtClean="0"/>
              <a:t> im Leistungsauftrag die Strategischen Ziele zeitlich definiert und einen ersten Entwurf der Mehrjahresplanung erstellt. </a:t>
            </a:r>
          </a:p>
          <a:p>
            <a:endParaRPr lang="de-CH" baseline="0" dirty="0" smtClean="0"/>
          </a:p>
          <a:p>
            <a:r>
              <a:rPr lang="de-CH" baseline="0" dirty="0" smtClean="0"/>
              <a:t>Als nächster Schritt werden wir mit Hilfe der erscheinenden Bausteinen analysieren können, wo wir an unserer Schule gemäss Orientierungsrahmen «gute» und «vorbildliche» Praxis in den Themen stehen. </a:t>
            </a:r>
          </a:p>
          <a:p>
            <a:endParaRPr lang="de-CH" baseline="0" dirty="0" smtClean="0"/>
          </a:p>
        </p:txBody>
      </p:sp>
      <p:sp>
        <p:nvSpPr>
          <p:cNvPr id="4" name="Foliennummernplatzhalter 3"/>
          <p:cNvSpPr>
            <a:spLocks noGrp="1"/>
          </p:cNvSpPr>
          <p:nvPr>
            <p:ph type="sldNum" sz="quarter" idx="10"/>
          </p:nvPr>
        </p:nvSpPr>
        <p:spPr/>
        <p:txBody>
          <a:bodyPr/>
          <a:lstStyle/>
          <a:p>
            <a:fld id="{D8FFF4FE-F8FC-4C1D-BEE1-E343905C3304}" type="slidenum">
              <a:rPr lang="de-CH" smtClean="0"/>
              <a:t>17</a:t>
            </a:fld>
            <a:endParaRPr lang="de-CH"/>
          </a:p>
        </p:txBody>
      </p:sp>
    </p:spTree>
    <p:extLst>
      <p:ext uri="{BB962C8B-B14F-4D97-AF65-F5344CB8AC3E}">
        <p14:creationId xmlns:p14="http://schemas.microsoft.com/office/powerpoint/2010/main" val="210130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Nächste Schritte und Kommunikation</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Um unser Ergebnis breit abzustützen, werden wir möglichst zeitnah unsere Ergebnisse der gesamten Bildungskommission und auch dem Schulteam vorstellen.</a:t>
            </a:r>
          </a:p>
          <a:p>
            <a:r>
              <a:rPr lang="de-CH" sz="1200" kern="1200" dirty="0" smtClean="0">
                <a:solidFill>
                  <a:schemeClr val="tx1"/>
                </a:solidFill>
                <a:effectLst/>
                <a:latin typeface="+mn-lt"/>
                <a:ea typeface="+mn-ea"/>
                <a:cs typeface="+mn-cs"/>
              </a:rPr>
              <a:t>Gerne wollen wir anschauen wann wir dies tun werden, wer dies tut, in welchem Rahmen und was genau wir kommunizieren.</a:t>
            </a:r>
          </a:p>
          <a:p>
            <a:r>
              <a:rPr lang="de-CH" sz="1200" kern="1200" dirty="0" smtClean="0">
                <a:solidFill>
                  <a:schemeClr val="tx1"/>
                </a:solidFill>
                <a:effectLst/>
                <a:latin typeface="+mn-lt"/>
                <a:ea typeface="+mn-ea"/>
                <a:cs typeface="+mn-cs"/>
              </a:rPr>
              <a:t> </a:t>
            </a:r>
          </a:p>
          <a:p>
            <a:r>
              <a:rPr lang="de-CH" sz="1200" i="1" kern="1200" dirty="0" smtClean="0">
                <a:solidFill>
                  <a:schemeClr val="tx1"/>
                </a:solidFill>
                <a:effectLst/>
                <a:latin typeface="+mn-lt"/>
                <a:ea typeface="+mn-ea"/>
                <a:cs typeface="+mn-cs"/>
              </a:rPr>
              <a:t>Wichtig: Alle Involvierten im Gesamtprozess zeitnah informieren.</a:t>
            </a:r>
            <a:endParaRPr lang="de-CH" sz="1200" kern="1200" dirty="0" smtClean="0">
              <a:solidFill>
                <a:schemeClr val="tx1"/>
              </a:solidFill>
              <a:effectLst/>
              <a:latin typeface="+mn-lt"/>
              <a:ea typeface="+mn-ea"/>
              <a:cs typeface="+mn-cs"/>
            </a:endParaRPr>
          </a:p>
          <a:p>
            <a:r>
              <a:rPr lang="de-CH" sz="1200" i="1" kern="1200" dirty="0" smtClean="0">
                <a:solidFill>
                  <a:schemeClr val="tx1"/>
                </a:solidFill>
                <a:effectLst/>
                <a:latin typeface="+mn-lt"/>
                <a:ea typeface="+mn-ea"/>
                <a:cs typeface="+mn-cs"/>
              </a:rPr>
              <a:t>Termine vereinbaren und Rahmen klären.</a:t>
            </a:r>
            <a:endParaRPr lang="de-CH"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18</a:t>
            </a:fld>
            <a:endParaRPr lang="de-CH"/>
          </a:p>
        </p:txBody>
      </p:sp>
    </p:spTree>
    <p:extLst>
      <p:ext uri="{BB962C8B-B14F-4D97-AF65-F5344CB8AC3E}">
        <p14:creationId xmlns:p14="http://schemas.microsoft.com/office/powerpoint/2010/main" val="74943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Check Out</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Beim Check Out wollen wir nochmals einen Gesamtblick auf die Ergebnisse werfen und ein Gesamtresümee ziehen. Wie zu Beginn beim Check Out soll jede Person nochmals kurz zu Wort kommen. Macht euch kurz für euch alleine Gedanken zu folgenden Fragen. </a:t>
            </a:r>
          </a:p>
          <a:p>
            <a:r>
              <a:rPr lang="de-CH" sz="1200" i="1" kern="1200" dirty="0" smtClean="0">
                <a:solidFill>
                  <a:schemeClr val="tx1"/>
                </a:solidFill>
                <a:effectLst/>
                <a:latin typeface="+mn-lt"/>
                <a:ea typeface="+mn-ea"/>
                <a:cs typeface="+mn-cs"/>
              </a:rPr>
              <a:t>Alle denken für sich über folgende Fragen nach.</a:t>
            </a:r>
            <a:endParaRPr lang="de-CH"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Was fällt mir an den Ergebnissen auf?</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Wohin kann und wird sich unsere Schule entwickeln?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Haben sich meine Erwartungen an die heutige Zusammenarbeit erfüllt)? Warum ja/nein?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Das ist mir noch wichtig zu sagen…</a:t>
            </a:r>
          </a:p>
          <a:p>
            <a:r>
              <a:rPr lang="de-CH" sz="1200" i="1" kern="1200" dirty="0" smtClean="0">
                <a:solidFill>
                  <a:schemeClr val="tx1"/>
                </a:solidFill>
                <a:effectLst/>
                <a:latin typeface="+mn-lt"/>
                <a:ea typeface="+mn-ea"/>
                <a:cs typeface="+mn-cs"/>
              </a:rPr>
              <a:t>Alle Teilnehmende reihum bitten sich zu den Fragen kurz zu äussern.</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19</a:t>
            </a:fld>
            <a:endParaRPr lang="de-CH"/>
          </a:p>
        </p:txBody>
      </p:sp>
    </p:spTree>
    <p:extLst>
      <p:ext uri="{BB962C8B-B14F-4D97-AF65-F5344CB8AC3E}">
        <p14:creationId xmlns:p14="http://schemas.microsoft.com/office/powerpoint/2010/main" val="97473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Check In: Einloggen mit Fragen</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Auch bei diesem Treffen wollen wir nochmals mit einem Check In starten. Dazu werden zuerst die Rollen (falls notwendig) der anwesenden nochmals geklärt.</a:t>
            </a:r>
          </a:p>
          <a:p>
            <a:r>
              <a:rPr lang="de-CH" sz="1200" kern="1200" dirty="0" smtClean="0">
                <a:solidFill>
                  <a:schemeClr val="tx1"/>
                </a:solidFill>
                <a:effectLst/>
                <a:latin typeface="+mn-lt"/>
                <a:ea typeface="+mn-ea"/>
                <a:cs typeface="+mn-cs"/>
              </a:rPr>
              <a:t>Das Einloggen dient dazu, jedem/jeder Teilnehmer/Teilnehmerin einen kurzen Moment die Chance zu geben, gehört zu werden und sich gemeinsam auf die bevorstehende Zusammenarbeit einzustimmen. </a:t>
            </a:r>
          </a:p>
          <a:p>
            <a:r>
              <a:rPr lang="de-CH" sz="1200" i="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Alles ist immer in Bewegung, Veränderung ist ein Normalzustand. Wie wir damit umgehen und wie wir als Schulführung Menschen in ihrer Entwicklung befähigen können, hängt stark davon ab, wie gut wir diese Veränderungsprozesse planen und begleiten. Wir alle haben zahlreiche Erfahrungen, beruflich und privat, mit Veränderungen gemacht. Aphorismen (Sinnsprüche) können Erfahrungen und Erkenntnisse zur Führung von Veränderungen sehr gut transportieren.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2</a:t>
            </a:fld>
            <a:endParaRPr lang="de-CH"/>
          </a:p>
        </p:txBody>
      </p:sp>
    </p:spTree>
    <p:extLst>
      <p:ext uri="{BB962C8B-B14F-4D97-AF65-F5344CB8AC3E}">
        <p14:creationId xmlns:p14="http://schemas.microsoft.com/office/powerpoint/2010/main" val="316399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smtClean="0"/>
              <a:t>Sich bedanken</a:t>
            </a:r>
            <a:r>
              <a:rPr lang="de-CH" i="1" baseline="0" dirty="0" smtClean="0"/>
              <a:t> und verabschieden</a:t>
            </a:r>
            <a:endParaRPr lang="de-CH" i="1" dirty="0" smtClean="0"/>
          </a:p>
          <a:p>
            <a:r>
              <a:rPr lang="de-CH" dirty="0" smtClean="0"/>
              <a:t>Schulen für alle, zusammen wachsen, Menschen</a:t>
            </a:r>
            <a:r>
              <a:rPr lang="de-CH" baseline="0" dirty="0" smtClean="0"/>
              <a:t> stärken.</a:t>
            </a:r>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20</a:t>
            </a:fld>
            <a:endParaRPr lang="de-CH"/>
          </a:p>
        </p:txBody>
      </p:sp>
    </p:spTree>
    <p:extLst>
      <p:ext uri="{BB962C8B-B14F-4D97-AF65-F5344CB8AC3E}">
        <p14:creationId xmlns:p14="http://schemas.microsoft.com/office/powerpoint/2010/main" val="219462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Wähle einen Spruch aus, der dich besonders anspricht.</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Warum habe ich mich für diesen entschieden?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Welche Bedeutung hat er für mich und das Thema Veränderung?</a:t>
            </a:r>
          </a:p>
          <a:p>
            <a:endParaRPr lang="de-CH" i="1" dirty="0"/>
          </a:p>
        </p:txBody>
      </p:sp>
      <p:sp>
        <p:nvSpPr>
          <p:cNvPr id="4" name="Foliennummernplatzhalter 3"/>
          <p:cNvSpPr>
            <a:spLocks noGrp="1"/>
          </p:cNvSpPr>
          <p:nvPr>
            <p:ph type="sldNum" sz="quarter" idx="10"/>
          </p:nvPr>
        </p:nvSpPr>
        <p:spPr/>
        <p:txBody>
          <a:bodyPr/>
          <a:lstStyle/>
          <a:p>
            <a:fld id="{D8FFF4FE-F8FC-4C1D-BEE1-E343905C3304}" type="slidenum">
              <a:rPr lang="de-CH" smtClean="0"/>
              <a:t>3</a:t>
            </a:fld>
            <a:endParaRPr lang="de-CH"/>
          </a:p>
        </p:txBody>
      </p:sp>
    </p:spTree>
    <p:extLst>
      <p:ext uri="{BB962C8B-B14F-4D97-AF65-F5344CB8AC3E}">
        <p14:creationId xmlns:p14="http://schemas.microsoft.com/office/powerpoint/2010/main" val="138416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Übersicht schaffen</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Ziele von heute</a:t>
            </a:r>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Beim vergangenen Treffen haben wir, die Bildungskommission, Steuergruppe und die Schulleitung, die Weichen für die Entwicklung unserer Schule in den nächsten 4-5 Jahren gestellt.</a:t>
            </a:r>
          </a:p>
          <a:p>
            <a:pPr lvl="0"/>
            <a:r>
              <a:rPr lang="de-CH" sz="1200" kern="1200" dirty="0" smtClean="0">
                <a:solidFill>
                  <a:schemeClr val="tx1"/>
                </a:solidFill>
                <a:effectLst/>
                <a:latin typeface="+mn-lt"/>
                <a:ea typeface="+mn-ea"/>
                <a:cs typeface="+mn-cs"/>
              </a:rPr>
              <a:t>In der Zwischenzeit wurden die Ergebnisse weiterverarbeitet und in den Leistungsauftrag der Schule abgefüllt.</a:t>
            </a:r>
          </a:p>
          <a:p>
            <a:pPr lvl="0"/>
            <a:r>
              <a:rPr lang="de-CH" sz="1200" kern="1200" dirty="0" smtClean="0">
                <a:solidFill>
                  <a:schemeClr val="tx1"/>
                </a:solidFill>
                <a:effectLst/>
                <a:latin typeface="+mn-lt"/>
                <a:ea typeface="+mn-ea"/>
                <a:cs typeface="+mn-cs"/>
              </a:rPr>
              <a:t>Heute befinden wir uns in einer kleinere Runde.</a:t>
            </a:r>
          </a:p>
          <a:p>
            <a:pPr lvl="0"/>
            <a:r>
              <a:rPr lang="de-CH" sz="1200" kern="1200" dirty="0" smtClean="0">
                <a:solidFill>
                  <a:schemeClr val="tx1"/>
                </a:solidFill>
                <a:effectLst/>
                <a:latin typeface="+mn-lt"/>
                <a:ea typeface="+mn-ea"/>
                <a:cs typeface="+mn-cs"/>
              </a:rPr>
              <a:t>Gemeinsam erstellen wir auf Grundlage der strategischen Ziele (in Verbindung mit den Bausteinen) einen Entwurf der Mehrjahresplanung für unsere Schule.</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4</a:t>
            </a:fld>
            <a:endParaRPr lang="de-CH"/>
          </a:p>
        </p:txBody>
      </p:sp>
    </p:spTree>
    <p:extLst>
      <p:ext uri="{BB962C8B-B14F-4D97-AF65-F5344CB8AC3E}">
        <p14:creationId xmlns:p14="http://schemas.microsoft.com/office/powerpoint/2010/main" val="235317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i="1" kern="1200" dirty="0" smtClean="0">
                <a:solidFill>
                  <a:schemeClr val="tx1"/>
                </a:solidFill>
                <a:effectLst/>
                <a:latin typeface="+mn-lt"/>
                <a:ea typeface="+mn-ea"/>
                <a:cs typeface="+mn-cs"/>
              </a:rPr>
              <a:t>Kurzer Überblick über den Ablauf des heutigen Treffens.</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Agenda</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So gehen wir heute vor:</a:t>
            </a:r>
          </a:p>
          <a:p>
            <a:pPr lvl="0"/>
            <a:r>
              <a:rPr lang="de-CH" sz="1200" kern="1200" dirty="0" smtClean="0">
                <a:solidFill>
                  <a:schemeClr val="tx1"/>
                </a:solidFill>
                <a:effectLst/>
                <a:latin typeface="+mn-lt"/>
                <a:ea typeface="+mn-ea"/>
                <a:cs typeface="+mn-cs"/>
              </a:rPr>
              <a:t>Check In: Gemeinsames Ankommen und Übersicht</a:t>
            </a:r>
          </a:p>
          <a:p>
            <a:pPr lvl="0"/>
            <a:r>
              <a:rPr lang="de-CH" sz="1200" kern="1200" dirty="0" smtClean="0">
                <a:solidFill>
                  <a:schemeClr val="tx1"/>
                </a:solidFill>
                <a:effectLst/>
                <a:latin typeface="+mn-lt"/>
                <a:ea typeface="+mn-ea"/>
                <a:cs typeface="+mn-cs"/>
              </a:rPr>
              <a:t>Entwurf Mehrjahresplanung</a:t>
            </a:r>
          </a:p>
          <a:p>
            <a:pPr lvl="0"/>
            <a:r>
              <a:rPr lang="de-CH" sz="1200" kern="1200" dirty="0" smtClean="0">
                <a:solidFill>
                  <a:schemeClr val="tx1"/>
                </a:solidFill>
                <a:effectLst/>
                <a:latin typeface="+mn-lt"/>
                <a:ea typeface="+mn-ea"/>
                <a:cs typeface="+mn-cs"/>
              </a:rPr>
              <a:t>Check Out: Ausblick &amp; Abschluss</a:t>
            </a:r>
          </a:p>
          <a:p>
            <a:pPr lvl="0"/>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Wir werfen nun einen Blick auf die Grundlagen des Leistungsauftrages und auf das Zwischenergebnis mit den strategischen Zielen auf Grundlage der Ergebnisse aus Set 3a.</a:t>
            </a:r>
          </a:p>
          <a:p>
            <a:endParaRPr lang="de-CH" sz="1200" kern="1200" dirty="0" smtClean="0">
              <a:solidFill>
                <a:schemeClr val="tx1"/>
              </a:solidFill>
              <a:effectLst/>
              <a:latin typeface="+mn-lt"/>
              <a:ea typeface="+mn-ea"/>
              <a:cs typeface="+mn-cs"/>
            </a:endParaRPr>
          </a:p>
          <a:p>
            <a:endParaRPr lang="de-CH" i="1" baseline="0" dirty="0" smtClean="0"/>
          </a:p>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5</a:t>
            </a:fld>
            <a:endParaRPr lang="de-CH"/>
          </a:p>
        </p:txBody>
      </p:sp>
    </p:spTree>
    <p:extLst>
      <p:ext uri="{BB962C8B-B14F-4D97-AF65-F5344CB8AC3E}">
        <p14:creationId xmlns:p14="http://schemas.microsoft.com/office/powerpoint/2010/main" val="143855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Einen Leistungsauftrag zu erstellen, gehört</a:t>
            </a:r>
            <a:r>
              <a:rPr lang="de-CH" baseline="0" dirty="0" smtClean="0"/>
              <a:t> bereits seit Jahren zur Führungsaufgabe und wir sind bereits vertraut damit. </a:t>
            </a:r>
          </a:p>
          <a:p>
            <a:pPr marL="0" marR="0" lvl="0" indent="0" algn="l" defTabSz="914377" rtl="0" eaLnBrk="1" fontAlgn="auto" latinLnBrk="0" hangingPunct="1">
              <a:lnSpc>
                <a:spcPct val="100000"/>
              </a:lnSpc>
              <a:spcBef>
                <a:spcPts val="0"/>
              </a:spcBef>
              <a:spcAft>
                <a:spcPts val="0"/>
              </a:spcAft>
              <a:buClrTx/>
              <a:buSzTx/>
              <a:buFontTx/>
              <a:buNone/>
              <a:tabLst/>
              <a:defRPr/>
            </a:pPr>
            <a:r>
              <a:rPr lang="de-CH" dirty="0" smtClean="0"/>
              <a:t>Für den Gemeinderat, die Bildungskommissionen und die Schulleitungen stehen zur Erarbeitung des politischen und betrieblichen Leistungsauftrags (Volksschulen) von der Dienststelle Volksschulbildung (DVS) Dokumente zur Verfügung.</a:t>
            </a:r>
          </a:p>
          <a:p>
            <a:r>
              <a:rPr lang="de-CH" baseline="0" dirty="0" smtClean="0"/>
              <a:t>Da unter uns nun auch ein/mehrere Steuergruppenmitglieder sind, wollen wir uns nochmals kurz in Erinnerung rufen, warum wir einen betrieblichen Leistungsauftrag erstellen.</a:t>
            </a:r>
          </a:p>
          <a:p>
            <a:endParaRPr lang="de-CH" baseline="0" dirty="0" smtClean="0"/>
          </a:p>
          <a:p>
            <a:r>
              <a:rPr lang="de-CH" i="1" baseline="0" dirty="0" smtClean="0"/>
              <a:t>Teilnehmende lesen Folie eigenständig durch.</a:t>
            </a:r>
          </a:p>
        </p:txBody>
      </p:sp>
      <p:sp>
        <p:nvSpPr>
          <p:cNvPr id="4" name="Foliennummernplatzhalter 3"/>
          <p:cNvSpPr>
            <a:spLocks noGrp="1"/>
          </p:cNvSpPr>
          <p:nvPr>
            <p:ph type="sldNum" sz="quarter" idx="10"/>
          </p:nvPr>
        </p:nvSpPr>
        <p:spPr/>
        <p:txBody>
          <a:bodyPr/>
          <a:lstStyle/>
          <a:p>
            <a:fld id="{D8FFF4FE-F8FC-4C1D-BEE1-E343905C3304}" type="slidenum">
              <a:rPr lang="de-CH" smtClean="0"/>
              <a:t>6</a:t>
            </a:fld>
            <a:endParaRPr lang="de-CH"/>
          </a:p>
        </p:txBody>
      </p:sp>
    </p:spTree>
    <p:extLst>
      <p:ext uri="{BB962C8B-B14F-4D97-AF65-F5344CB8AC3E}">
        <p14:creationId xmlns:p14="http://schemas.microsoft.com/office/powerpoint/2010/main" val="271474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Wer genau ist</a:t>
            </a:r>
            <a:r>
              <a:rPr lang="de-CH" baseline="0" dirty="0" smtClean="0"/>
              <a:t> verantwortlich? Lest bitte auch diese Folie durch.</a:t>
            </a:r>
          </a:p>
          <a:p>
            <a:r>
              <a:rPr lang="de-CH" baseline="0" dirty="0" smtClean="0"/>
              <a:t>…</a:t>
            </a:r>
          </a:p>
          <a:p>
            <a:r>
              <a:rPr lang="de-CH" baseline="0" dirty="0" smtClean="0"/>
              <a:t>Gibt es Fragen dazu?</a:t>
            </a:r>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7</a:t>
            </a:fld>
            <a:endParaRPr lang="de-CH"/>
          </a:p>
        </p:txBody>
      </p:sp>
    </p:spTree>
    <p:extLst>
      <p:ext uri="{BB962C8B-B14F-4D97-AF65-F5344CB8AC3E}">
        <p14:creationId xmlns:p14="http://schemas.microsoft.com/office/powerpoint/2010/main" val="281742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Das Entwicklungsvorhaben «Schulen für alle» bietet vielfältige Möglichkeiten, sich als Schule weiterzuentwickeln. Damit Entwicklungen aber nachhaltig sind und in den Alltag verankert werden können, braucht es Zeit. Es ist wahrscheinlich, dass ein Prozess, die Bearbeitung eines strategischen Ziels mehrere Jahre dauert.</a:t>
            </a:r>
          </a:p>
          <a:p>
            <a:r>
              <a:rPr lang="de-CH" sz="1200" kern="1200" dirty="0" smtClean="0">
                <a:solidFill>
                  <a:schemeClr val="tx1"/>
                </a:solidFill>
                <a:effectLst/>
                <a:latin typeface="+mn-lt"/>
                <a:ea typeface="+mn-ea"/>
                <a:cs typeface="+mn-cs"/>
              </a:rPr>
              <a:t>Themen müssen also vertieft und vernetzt mit Vorhandenem werden.</a:t>
            </a:r>
          </a:p>
          <a:p>
            <a:endParaRPr lang="de-CH" dirty="0" smtClean="0"/>
          </a:p>
          <a:p>
            <a:r>
              <a:rPr lang="de-CH" dirty="0" smtClean="0"/>
              <a:t>Im Rahmen des Projektes «Schulen für alle» werden wir uns heute</a:t>
            </a:r>
            <a:r>
              <a:rPr lang="de-CH" baseline="0" dirty="0" smtClean="0"/>
              <a:t> nur den Punkten «Strategische Ziele» und «Mehrjahresplanung» zuwenden und diese beiden Planungen erstellen. </a:t>
            </a:r>
          </a:p>
          <a:p>
            <a:r>
              <a:rPr lang="de-CH" baseline="0" dirty="0" smtClean="0"/>
              <a:t>Das Erstellen des Leistungsauftrages gehört zum Tagesgeschäft der Schulleitung. Aus diesem Grund folgen im Anschluss zwei konkrete Beispiele, die veranschaulichen sollen, wie wir von den festgelegten strategischen Zielen im Set 3a den Punkt 2.3 «Strategische Ziele» und 2.4 «Mehrjahresplanung» des Leistungsauftrages im Rahmen des Projektes Schulen für alle ausfüllen. </a:t>
            </a:r>
          </a:p>
        </p:txBody>
      </p:sp>
      <p:sp>
        <p:nvSpPr>
          <p:cNvPr id="4" name="Foliennummernplatzhalter 3"/>
          <p:cNvSpPr>
            <a:spLocks noGrp="1"/>
          </p:cNvSpPr>
          <p:nvPr>
            <p:ph type="sldNum" sz="quarter" idx="10"/>
          </p:nvPr>
        </p:nvSpPr>
        <p:spPr/>
        <p:txBody>
          <a:bodyPr/>
          <a:lstStyle/>
          <a:p>
            <a:fld id="{D8FFF4FE-F8FC-4C1D-BEE1-E343905C3304}" type="slidenum">
              <a:rPr lang="de-CH" smtClean="0"/>
              <a:t>8</a:t>
            </a:fld>
            <a:endParaRPr lang="de-CH"/>
          </a:p>
        </p:txBody>
      </p:sp>
    </p:spTree>
    <p:extLst>
      <p:ext uri="{BB962C8B-B14F-4D97-AF65-F5344CB8AC3E}">
        <p14:creationId xmlns:p14="http://schemas.microsoft.com/office/powerpoint/2010/main" val="349996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Leistungsauftrag mit den strategischen Zielen</a:t>
            </a:r>
            <a:endParaRPr lang="de-CH" sz="1200" kern="1200" dirty="0" smtClean="0">
              <a:solidFill>
                <a:schemeClr val="tx1"/>
              </a:solidFill>
              <a:effectLst/>
              <a:latin typeface="+mn-lt"/>
              <a:ea typeface="+mn-ea"/>
              <a:cs typeface="+mn-cs"/>
            </a:endParaRPr>
          </a:p>
          <a:p>
            <a:pPr lvl="0"/>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In einem ersten Schritt wurden in der Zwischenzeit vorbereitend die im Set 3a erarbeiteten strategischen Ziele in den Leistungsauftrag übertragen. Dazu benötigten wir nochmals das </a:t>
            </a:r>
            <a:r>
              <a:rPr lang="de-CH" sz="1200" kern="1200" dirty="0" err="1" smtClean="0">
                <a:solidFill>
                  <a:schemeClr val="tx1"/>
                </a:solidFill>
                <a:effectLst/>
                <a:latin typeface="+mn-lt"/>
                <a:ea typeface="+mn-ea"/>
                <a:cs typeface="+mn-cs"/>
              </a:rPr>
              <a:t>Exceltool</a:t>
            </a:r>
            <a:r>
              <a:rPr lang="de-CH" sz="1200" kern="1200" dirty="0" smtClean="0">
                <a:solidFill>
                  <a:schemeClr val="tx1"/>
                </a:solidFill>
                <a:effectLst/>
                <a:latin typeface="+mn-lt"/>
                <a:ea typeface="+mn-ea"/>
                <a:cs typeface="+mn-cs"/>
              </a:rPr>
              <a:t> «Ergebnissicherung Set 3».</a:t>
            </a:r>
          </a:p>
          <a:p>
            <a:r>
              <a:rPr lang="de-CH" sz="1200" kern="1200" dirty="0" smtClean="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8FFF4FE-F8FC-4C1D-BEE1-E343905C3304}" type="slidenum">
              <a:rPr lang="de-CH" smtClean="0"/>
              <a:t>9</a:t>
            </a:fld>
            <a:endParaRPr lang="de-CH"/>
          </a:p>
        </p:txBody>
      </p:sp>
    </p:spTree>
    <p:extLst>
      <p:ext uri="{BB962C8B-B14F-4D97-AF65-F5344CB8AC3E}">
        <p14:creationId xmlns:p14="http://schemas.microsoft.com/office/powerpoint/2010/main" val="1294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Absender">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3338338"/>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7E85260A-613F-46D3-98A7-A1531832ECA7}" type="datetime1">
              <a:rPr lang="de-CH" smtClean="0"/>
              <a:t>26.04.2024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2402338"/>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7" name="Textplatzhalter 7"/>
          <p:cNvSpPr>
            <a:spLocks noGrp="1"/>
          </p:cNvSpPr>
          <p:nvPr>
            <p:ph type="body" sz="quarter" idx="13" hasCustomPrompt="1"/>
          </p:nvPr>
        </p:nvSpPr>
        <p:spPr>
          <a:xfrm>
            <a:off x="619199" y="964574"/>
            <a:ext cx="6242919" cy="1094885"/>
          </a:xfrm>
        </p:spPr>
        <p:txBody>
          <a:bodyPr>
            <a:normAutofit/>
          </a:bodyPr>
          <a:lstStyle>
            <a:lvl1pPr marL="0" indent="0">
              <a:lnSpc>
                <a:spcPct val="100000"/>
              </a:lnSpc>
              <a:spcBef>
                <a:spcPts val="0"/>
              </a:spcBef>
              <a:buFont typeface="Arial" panose="020B0604020202020204" pitchFamily="34" charset="0"/>
              <a:buNone/>
              <a:defRPr sz="1600">
                <a:latin typeface="+mn-lt"/>
              </a:defRPr>
            </a:lvl1pPr>
          </a:lstStyle>
          <a:p>
            <a:r>
              <a:rPr lang="de-CH" b="1" smtClean="0"/>
              <a:t>Organisation</a:t>
            </a:r>
            <a:endParaRPr lang="de-CH" b="1" dirty="0" smtClean="0"/>
          </a:p>
        </p:txBody>
      </p:sp>
    </p:spTree>
    <p:extLst>
      <p:ext uri="{BB962C8B-B14F-4D97-AF65-F5344CB8AC3E}">
        <p14:creationId xmlns:p14="http://schemas.microsoft.com/office/powerpoint/2010/main" val="19962872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32000" y="936000"/>
            <a:ext cx="6840000" cy="518399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619200" y="2159998"/>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Titel 1"/>
          <p:cNvSpPr>
            <a:spLocks noGrp="1"/>
          </p:cNvSpPr>
          <p:nvPr>
            <p:ph type="title"/>
          </p:nvPr>
        </p:nvSpPr>
        <p:spPr>
          <a:xfrm>
            <a:off x="619200" y="936000"/>
            <a:ext cx="4140000" cy="1013300"/>
          </a:xfrm>
        </p:spPr>
        <p:txBody>
          <a:bodyPr anchor="t"/>
          <a:lstStyle>
            <a:lvl1pPr>
              <a:defRPr sz="3200"/>
            </a:lvl1p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DACA4460-A8C3-4E7E-9C60-1F8541257E7A}" type="datetime1">
              <a:rPr lang="de-CH" smtClean="0"/>
              <a:t>26.04.2024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613215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619200" y="964575"/>
            <a:ext cx="11160000" cy="1800000"/>
          </a:xfrm>
        </p:spPr>
        <p:txBody>
          <a:bodyPr>
            <a:normAutofit/>
          </a:bodyPr>
          <a:lstStyle>
            <a:lvl1pPr marL="0" indent="0">
              <a:lnSpc>
                <a:spcPct val="100000"/>
              </a:lnSpc>
              <a:spcBef>
                <a:spcPts val="0"/>
              </a:spcBef>
              <a:buNone/>
              <a:defRPr sz="1600" b="0"/>
            </a:lvl1pPr>
          </a:lstStyle>
          <a:p>
            <a:pPr lvl="0"/>
            <a:r>
              <a:rPr lang="de-DE" dirty="0" smtClean="0"/>
              <a:t>Departement</a:t>
            </a:r>
          </a:p>
          <a:p>
            <a:pPr lvl="0"/>
            <a:r>
              <a:rPr lang="de-DE" smtClean="0"/>
              <a:t>Organisation</a:t>
            </a:r>
            <a:endParaRPr lang="de-DE" dirty="0" smtClean="0"/>
          </a:p>
          <a:p>
            <a:pPr lvl="0"/>
            <a:r>
              <a:rPr lang="de-DE" dirty="0" smtClean="0"/>
              <a:t>URL…</a:t>
            </a:r>
            <a:endParaRPr lang="de-CH" dirty="0" smtClean="0"/>
          </a:p>
          <a:p>
            <a:pPr lvl="0"/>
            <a:endParaRPr lang="de-CH" dirty="0"/>
          </a:p>
        </p:txBody>
      </p:sp>
      <p:sp>
        <p:nvSpPr>
          <p:cNvPr id="12" name="Textplatzhalter 11"/>
          <p:cNvSpPr>
            <a:spLocks noGrp="1"/>
          </p:cNvSpPr>
          <p:nvPr>
            <p:ph type="body" sz="quarter" idx="14" hasCustomPrompt="1"/>
          </p:nvPr>
        </p:nvSpPr>
        <p:spPr>
          <a:xfrm>
            <a:off x="619200" y="3240000"/>
            <a:ext cx="11160000" cy="1440000"/>
          </a:xfrm>
        </p:spPr>
        <p:txBody>
          <a:bodyPr/>
          <a:lstStyle>
            <a:lvl1pPr marL="0" indent="0" algn="ctr">
              <a:buNone/>
              <a:defRPr i="1" baseline="0">
                <a:solidFill>
                  <a:srgbClr val="009FE3"/>
                </a:solidFill>
              </a:defRPr>
            </a:lvl1pPr>
            <a:lvl2pPr marL="457189" indent="0">
              <a:buNone/>
              <a:defRPr/>
            </a:lvl2pPr>
            <a:lvl3pPr marL="914377" indent="0">
              <a:buNone/>
              <a:defRPr/>
            </a:lvl3pPr>
            <a:lvl4pPr marL="1371566" indent="0">
              <a:buNone/>
              <a:defRPr/>
            </a:lvl4pPr>
            <a:lvl5pPr marL="1828754" indent="0">
              <a:buNone/>
              <a:defRPr/>
            </a:lvl5pPr>
          </a:lstStyle>
          <a:p>
            <a:pPr lvl="0"/>
            <a:r>
              <a:rPr lang="de-DE" smtClean="0"/>
              <a:t>Schlusssatz, Handlungsaufforderung (opt.)</a:t>
            </a:r>
            <a:endParaRPr lang="de-CH" dirty="0"/>
          </a:p>
        </p:txBody>
      </p:sp>
      <p:sp>
        <p:nvSpPr>
          <p:cNvPr id="11" name="Datumsplatzhalter 3"/>
          <p:cNvSpPr>
            <a:spLocks noGrp="1"/>
          </p:cNvSpPr>
          <p:nvPr>
            <p:ph type="dt" sz="half" idx="10"/>
          </p:nvPr>
        </p:nvSpPr>
        <p:spPr>
          <a:xfrm>
            <a:off x="619200" y="6372000"/>
            <a:ext cx="1440000" cy="360000"/>
          </a:xfrm>
        </p:spPr>
        <p:txBody>
          <a:bodyPr/>
          <a:lstStyle/>
          <a:p>
            <a:fld id="{52077E0D-A965-47F4-A5A9-91A41B2BE735}" type="datetime1">
              <a:rPr lang="de-CH" smtClean="0"/>
              <a:t>26.04.2024</a:t>
            </a:fld>
            <a:endParaRPr lang="de-CH" dirty="0"/>
          </a:p>
        </p:txBody>
      </p:sp>
      <p:sp>
        <p:nvSpPr>
          <p:cNvPr id="13" name="Fußzeilenplatzhalter 4"/>
          <p:cNvSpPr>
            <a:spLocks noGrp="1"/>
          </p:cNvSpPr>
          <p:nvPr>
            <p:ph type="ftr" sz="quarter" idx="11"/>
          </p:nvPr>
        </p:nvSpPr>
        <p:spPr>
          <a:xfrm>
            <a:off x="2232000" y="6372000"/>
            <a:ext cx="7920000" cy="360000"/>
          </a:xfrm>
        </p:spPr>
        <p:txBody>
          <a:bodyPr/>
          <a:lstStyle/>
          <a:p>
            <a:endParaRPr lang="de-CH" dirty="0"/>
          </a:p>
        </p:txBody>
      </p:sp>
      <p:sp>
        <p:nvSpPr>
          <p:cNvPr id="14"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3430083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1872000"/>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2FB9918A-5203-4889-97B8-B53011AEAAF4}" type="datetime1">
              <a:rPr lang="de-CH" smtClean="0"/>
              <a:t>26.04.2024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28280583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619200" y="1872000"/>
            <a:ext cx="11160000" cy="4320000"/>
          </a:xfrm>
        </p:spPr>
        <p:txBody>
          <a:bodyPr>
            <a:normAutofit/>
          </a:bodyPr>
          <a:lstStyle>
            <a:lvl1pPr marL="228594" indent="-228594" algn="l" defTabSz="914377" rtl="0" eaLnBrk="1" latinLnBrk="0" hangingPunct="1">
              <a:lnSpc>
                <a:spcPct val="90000"/>
              </a:lnSpc>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CC288B16-0E33-461C-AE87-A12CDB25A5AD}" type="datetime1">
              <a:rPr lang="de-CH" smtClean="0"/>
              <a:t>26.04.2024</a:t>
            </a:fld>
            <a:endParaRPr lang="de-CH"/>
          </a:p>
        </p:txBody>
      </p:sp>
      <p:sp>
        <p:nvSpPr>
          <p:cNvPr id="5" name="Fußzeilenplatzhalter 4"/>
          <p:cNvSpPr>
            <a:spLocks noGrp="1"/>
          </p:cNvSpPr>
          <p:nvPr>
            <p:ph type="ftr" sz="quarter" idx="11"/>
          </p:nvPr>
        </p:nvSpPr>
        <p:spPr>
          <a:xfrm>
            <a:off x="2232000" y="6372000"/>
            <a:ext cx="7920000" cy="360000"/>
          </a:xfrm>
        </p:spPr>
        <p:txBody>
          <a:bodyPr/>
          <a:lstStyle/>
          <a:p>
            <a:endParaRPr lang="de-CH"/>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9"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3394301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3492000"/>
          </a:xfrm>
        </p:spPr>
        <p:txBody>
          <a:bodyPr anchor="b"/>
          <a:lstStyle>
            <a:lvl1pPr>
              <a:defRPr sz="4000"/>
            </a:lvl1pPr>
          </a:lstStyle>
          <a:p>
            <a:r>
              <a:rPr lang="de-DE" smtClean="0"/>
              <a:t>Titelmasterformat durch Klicken bearbeiten</a:t>
            </a:r>
            <a:endParaRPr lang="de-CH" dirty="0"/>
          </a:p>
        </p:txBody>
      </p:sp>
      <p:sp>
        <p:nvSpPr>
          <p:cNvPr id="3" name="Textplatzhalter 2"/>
          <p:cNvSpPr>
            <a:spLocks noGrp="1"/>
          </p:cNvSpPr>
          <p:nvPr>
            <p:ph type="body" idx="1"/>
          </p:nvPr>
        </p:nvSpPr>
        <p:spPr>
          <a:xfrm>
            <a:off x="619200" y="4589463"/>
            <a:ext cx="11160000" cy="1548000"/>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smtClean="0"/>
              <a:t>Formatvorlagen des Textmasters bearbeiten</a:t>
            </a:r>
          </a:p>
        </p:txBody>
      </p:sp>
      <p:sp>
        <p:nvSpPr>
          <p:cNvPr id="9" name="Datumsplatzhalter 3"/>
          <p:cNvSpPr>
            <a:spLocks noGrp="1"/>
          </p:cNvSpPr>
          <p:nvPr>
            <p:ph type="dt" sz="half" idx="10"/>
          </p:nvPr>
        </p:nvSpPr>
        <p:spPr>
          <a:xfrm>
            <a:off x="619200" y="6372000"/>
            <a:ext cx="1440000" cy="360000"/>
          </a:xfrm>
        </p:spPr>
        <p:txBody>
          <a:bodyPr/>
          <a:lstStyle/>
          <a:p>
            <a:fld id="{4D0F314D-9B76-461A-B640-97B7F6681168}" type="datetime1">
              <a:rPr lang="de-CH" smtClean="0"/>
              <a:t>26.04.2024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301522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9200"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6299999"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8482B69A-D5FA-4015-A8FF-9B1AFE4908FD}" type="datetime1">
              <a:rPr lang="de-CH" smtClean="0"/>
              <a:t>26.04.2024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51943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19200"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19200"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6299999"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299859"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10" name="Datumsplatzhalter 3"/>
          <p:cNvSpPr>
            <a:spLocks noGrp="1"/>
          </p:cNvSpPr>
          <p:nvPr>
            <p:ph type="dt" sz="half" idx="10"/>
          </p:nvPr>
        </p:nvSpPr>
        <p:spPr>
          <a:xfrm>
            <a:off x="619200" y="6372000"/>
            <a:ext cx="1440000" cy="360000"/>
          </a:xfrm>
        </p:spPr>
        <p:txBody>
          <a:bodyPr/>
          <a:lstStyle/>
          <a:p>
            <a:fld id="{FAF787BB-81DF-4336-98FF-70F852B575B1}" type="datetime1">
              <a:rPr lang="de-CH" smtClean="0"/>
              <a:t>26.04.2024</a:t>
            </a:fld>
            <a:endParaRPr lang="de-CH" dirty="0"/>
          </a:p>
        </p:txBody>
      </p:sp>
      <p:sp>
        <p:nvSpPr>
          <p:cNvPr id="12" name="Fußzeilenplatzhalter 4"/>
          <p:cNvSpPr>
            <a:spLocks noGrp="1"/>
          </p:cNvSpPr>
          <p:nvPr>
            <p:ph type="ftr" sz="quarter" idx="11"/>
          </p:nvPr>
        </p:nvSpPr>
        <p:spPr>
          <a:xfrm>
            <a:off x="2232000" y="6372000"/>
            <a:ext cx="7920000" cy="360000"/>
          </a:xfrm>
        </p:spPr>
        <p:txBody>
          <a:bodyPr/>
          <a:lstStyle/>
          <a:p>
            <a:endParaRPr lang="de-CH" dirty="0"/>
          </a:p>
        </p:txBody>
      </p:sp>
      <p:sp>
        <p:nvSpPr>
          <p:cNvPr id="13"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294915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80BD6AC7-E15F-48B2-99C0-2B907A01BF73}" type="datetime1">
              <a:rPr lang="de-CH" smtClean="0"/>
              <a:t>26.04.2024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93001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619200" y="6372000"/>
            <a:ext cx="1440000" cy="360000"/>
          </a:xfrm>
        </p:spPr>
        <p:txBody>
          <a:bodyPr/>
          <a:lstStyle/>
          <a:p>
            <a:fld id="{7B3B24DD-05E6-4A87-8DA8-54ECA885D251}" type="datetime1">
              <a:rPr lang="de-CH" smtClean="0"/>
              <a:t>26.04.2024</a:t>
            </a:fld>
            <a:endParaRPr lang="de-CH" dirty="0"/>
          </a:p>
        </p:txBody>
      </p:sp>
      <p:sp>
        <p:nvSpPr>
          <p:cNvPr id="6" name="Fußzeilenplatzhalter 4"/>
          <p:cNvSpPr>
            <a:spLocks noGrp="1"/>
          </p:cNvSpPr>
          <p:nvPr>
            <p:ph type="ftr" sz="quarter" idx="11"/>
          </p:nvPr>
        </p:nvSpPr>
        <p:spPr>
          <a:xfrm>
            <a:off x="2232000" y="6372000"/>
            <a:ext cx="7920000" cy="360000"/>
          </a:xfrm>
        </p:spPr>
        <p:txBody>
          <a:bodyPr/>
          <a:lstStyle/>
          <a:p>
            <a:endParaRPr lang="de-CH" dirty="0"/>
          </a:p>
        </p:txBody>
      </p:sp>
      <p:sp>
        <p:nvSpPr>
          <p:cNvPr id="7"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948949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1008000"/>
          </a:xfrm>
        </p:spPr>
        <p:txBody>
          <a:bodyPr anchor="t"/>
          <a:lstStyle>
            <a:lvl1pPr>
              <a:defRPr sz="3200"/>
            </a:lvl1pPr>
          </a:lstStyle>
          <a:p>
            <a:r>
              <a:rPr lang="de-DE" smtClean="0"/>
              <a:t>Titelmasterformat durch Klicken bearbeiten</a:t>
            </a:r>
            <a:endParaRPr lang="de-CH" dirty="0"/>
          </a:p>
        </p:txBody>
      </p:sp>
      <p:sp>
        <p:nvSpPr>
          <p:cNvPr id="3" name="Inhaltsplatzhalter 2"/>
          <p:cNvSpPr>
            <a:spLocks noGrp="1"/>
          </p:cNvSpPr>
          <p:nvPr>
            <p:ph idx="1"/>
          </p:nvPr>
        </p:nvSpPr>
        <p:spPr>
          <a:xfrm>
            <a:off x="5040000" y="2159999"/>
            <a:ext cx="6731999" cy="39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619200" y="2160000"/>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Datumsplatzhalter 3"/>
          <p:cNvSpPr>
            <a:spLocks noGrp="1"/>
          </p:cNvSpPr>
          <p:nvPr>
            <p:ph type="dt" sz="half" idx="10"/>
          </p:nvPr>
        </p:nvSpPr>
        <p:spPr>
          <a:xfrm>
            <a:off x="619200" y="6372000"/>
            <a:ext cx="1440000" cy="360000"/>
          </a:xfrm>
        </p:spPr>
        <p:txBody>
          <a:bodyPr/>
          <a:lstStyle/>
          <a:p>
            <a:fld id="{43ED9338-5A96-43C0-82C9-5889481E9F1B}" type="datetime1">
              <a:rPr lang="de-CH" smtClean="0"/>
              <a:t>26.04.2024</a:t>
            </a:fld>
            <a:endParaRPr lang="de-CH" dirty="0"/>
          </a:p>
        </p:txBody>
      </p:sp>
      <p:sp>
        <p:nvSpPr>
          <p:cNvPr id="9" name="Fußzeilenplatzhalter 4"/>
          <p:cNvSpPr>
            <a:spLocks noGrp="1"/>
          </p:cNvSpPr>
          <p:nvPr>
            <p:ph type="ftr" sz="quarter" idx="11"/>
          </p:nvPr>
        </p:nvSpPr>
        <p:spPr>
          <a:xfrm>
            <a:off x="2232000" y="6372000"/>
            <a:ext cx="7920000" cy="360000"/>
          </a:xfrm>
        </p:spPr>
        <p:txBody>
          <a:bodyPr/>
          <a:lstStyle/>
          <a:p>
            <a:endParaRPr lang="de-CH" dirty="0"/>
          </a:p>
        </p:txBody>
      </p:sp>
      <p:sp>
        <p:nvSpPr>
          <p:cNvPr id="10"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689420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619200" y="1872000"/>
            <a:ext cx="11160000" cy="43200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619200" y="6372000"/>
            <a:ext cx="14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88872B6E-D3CE-4814-9980-009D2362486F}" type="datetime1">
              <a:rPr lang="de-CH" smtClean="0"/>
              <a:t>26.04.2024</a:t>
            </a:fld>
            <a:endParaRPr lang="de-CH" dirty="0"/>
          </a:p>
        </p:txBody>
      </p:sp>
      <p:sp>
        <p:nvSpPr>
          <p:cNvPr id="5" name="Fußzeilenplatzhalter 4"/>
          <p:cNvSpPr>
            <a:spLocks noGrp="1"/>
          </p:cNvSpPr>
          <p:nvPr>
            <p:ph type="ftr" sz="quarter" idx="3"/>
          </p:nvPr>
        </p:nvSpPr>
        <p:spPr>
          <a:xfrm>
            <a:off x="2232000" y="6372000"/>
            <a:ext cx="792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10332000" y="6372000"/>
            <a:ext cx="144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5D4BD758-C871-49DC-A050-36A17C18F2FA}" type="slidenum">
              <a:rPr lang="de-CH" smtClean="0"/>
              <a:t>‹Nr.›</a:t>
            </a:fld>
            <a:endParaRPr lang="de-CH"/>
          </a:p>
        </p:txBody>
      </p: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0000" y="360000"/>
            <a:ext cx="1216800" cy="365039"/>
          </a:xfrm>
          <a:prstGeom prst="rect">
            <a:avLst/>
          </a:prstGeom>
        </p:spPr>
      </p:pic>
    </p:spTree>
    <p:extLst>
      <p:ext uri="{BB962C8B-B14F-4D97-AF65-F5344CB8AC3E}">
        <p14:creationId xmlns:p14="http://schemas.microsoft.com/office/powerpoint/2010/main" val="154248726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Clr>
          <a:srgbClr val="0082C7"/>
        </a:buClr>
        <a:buSzPct val="80000"/>
        <a:buFontTx/>
        <a:buBlip>
          <a:blip r:embed="rId14"/>
        </a:buBlip>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14"/>
        </a:buBlip>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14"/>
        </a:buBlip>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14"/>
        </a:buBlip>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14"/>
        </a:buBlip>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3">
          <p15:clr>
            <a:srgbClr val="F26B43"/>
          </p15:clr>
        </p15:guide>
        <p15:guide id="2" pos="619">
          <p15:clr>
            <a:srgbClr val="F26B43"/>
          </p15:clr>
        </p15:guide>
        <p15:guide id="3" pos="7151">
          <p15:clr>
            <a:srgbClr val="F26B43"/>
          </p15:clr>
        </p15:guide>
        <p15:guide id="4" orient="horz" pos="38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volksschulbildung.lu.ch/entwicklung/Schulen_fuer_alle"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9200" y="935999"/>
            <a:ext cx="11160000" cy="1675396"/>
          </a:xfrm>
        </p:spPr>
        <p:txBody>
          <a:bodyPr/>
          <a:lstStyle/>
          <a:p>
            <a:r>
              <a:rPr lang="de-CH" dirty="0" smtClean="0"/>
              <a:t>Schule gemeinsam gestalten</a:t>
            </a:r>
            <a:br>
              <a:rPr lang="de-CH" dirty="0" smtClean="0"/>
            </a:br>
            <a:r>
              <a:rPr lang="de-CH" dirty="0" smtClean="0"/>
              <a:t>Wo stehen wir? – </a:t>
            </a:r>
            <a:r>
              <a:rPr lang="de-CH" smtClean="0"/>
              <a:t>Wo gehen </a:t>
            </a:r>
            <a:r>
              <a:rPr lang="de-CH" dirty="0" smtClean="0"/>
              <a:t>wir hin?</a:t>
            </a:r>
            <a:endParaRPr lang="de-CH" dirty="0"/>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3250186" y="1179847"/>
            <a:ext cx="5666253" cy="5438305"/>
          </a:xfrm>
          <a:prstGeom prst="rect">
            <a:avLst/>
          </a:prstGeom>
        </p:spPr>
      </p:pic>
      <p:pic>
        <p:nvPicPr>
          <p:cNvPr id="9" name="Grafik 8"/>
          <p:cNvPicPr/>
          <p:nvPr/>
        </p:nvPicPr>
        <p:blipFill>
          <a:blip r:embed="rId4" cstate="print">
            <a:extLst>
              <a:ext uri="{28A0092B-C50C-407E-A947-70E740481C1C}">
                <a14:useLocalDpi xmlns:a14="http://schemas.microsoft.com/office/drawing/2010/main" val="0"/>
              </a:ext>
            </a:extLst>
          </a:blip>
          <a:stretch>
            <a:fillRect/>
          </a:stretch>
        </p:blipFill>
        <p:spPr>
          <a:xfrm>
            <a:off x="7958986" y="5738070"/>
            <a:ext cx="2975399" cy="534989"/>
          </a:xfrm>
          <a:prstGeom prst="rect">
            <a:avLst/>
          </a:prstGeom>
        </p:spPr>
      </p:pic>
      <p:sp>
        <p:nvSpPr>
          <p:cNvPr id="7" name="Ellipse 6"/>
          <p:cNvSpPr/>
          <p:nvPr/>
        </p:nvSpPr>
        <p:spPr>
          <a:xfrm>
            <a:off x="6285198" y="2096141"/>
            <a:ext cx="2329790" cy="2288197"/>
          </a:xfrm>
          <a:prstGeom prst="ellipse">
            <a:avLst/>
          </a:prstGeom>
          <a:solidFill>
            <a:srgbClr val="FF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Zukunft:</a:t>
            </a:r>
          </a:p>
          <a:p>
            <a:pPr algn="ctr"/>
            <a:r>
              <a:rPr lang="de-CH" dirty="0" smtClean="0"/>
              <a:t>Welche Ziele setzen wir uns?</a:t>
            </a:r>
            <a:endParaRPr lang="de-CH" dirty="0"/>
          </a:p>
        </p:txBody>
      </p:sp>
      <p:sp>
        <p:nvSpPr>
          <p:cNvPr id="8" name="Ellipse 7"/>
          <p:cNvSpPr/>
          <p:nvPr/>
        </p:nvSpPr>
        <p:spPr>
          <a:xfrm>
            <a:off x="5185032" y="5038928"/>
            <a:ext cx="975820" cy="910095"/>
          </a:xfrm>
          <a:prstGeom prst="ellipse">
            <a:avLst/>
          </a:prstGeom>
          <a:solidFill>
            <a:srgbClr val="FF34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Set 3b</a:t>
            </a:r>
            <a:endParaRPr lang="de-CH" dirty="0"/>
          </a:p>
        </p:txBody>
      </p:sp>
      <p:sp>
        <p:nvSpPr>
          <p:cNvPr id="10" name="Ellipse 9"/>
          <p:cNvSpPr/>
          <p:nvPr/>
        </p:nvSpPr>
        <p:spPr>
          <a:xfrm>
            <a:off x="7902270" y="2921524"/>
            <a:ext cx="2329790" cy="2288197"/>
          </a:xfrm>
          <a:prstGeom prst="ellipse">
            <a:avLst/>
          </a:prstGeom>
          <a:solidFill>
            <a:srgbClr val="FF34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Zukunft:</a:t>
            </a:r>
          </a:p>
          <a:p>
            <a:pPr algn="ctr"/>
            <a:r>
              <a:rPr lang="de-CH" dirty="0" smtClean="0"/>
              <a:t>Mit welchen Bausteinen können wir die Ziele erreichen?</a:t>
            </a:r>
            <a:endParaRPr lang="de-CH" dirty="0"/>
          </a:p>
        </p:txBody>
      </p:sp>
    </p:spTree>
    <p:extLst>
      <p:ext uri="{BB962C8B-B14F-4D97-AF65-F5344CB8AC3E}">
        <p14:creationId xmlns:p14="http://schemas.microsoft.com/office/powerpoint/2010/main" val="421585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5D4BD758-C871-49DC-A050-36A17C18F2FA}" type="slidenum">
              <a:rPr lang="de-CH" smtClean="0"/>
              <a:t>10</a:t>
            </a:fld>
            <a:endParaRPr lang="de-CH"/>
          </a:p>
        </p:txBody>
      </p:sp>
      <p:sp>
        <p:nvSpPr>
          <p:cNvPr id="7" name="Titel 6"/>
          <p:cNvSpPr>
            <a:spLocks noGrp="1"/>
          </p:cNvSpPr>
          <p:nvPr>
            <p:ph type="title"/>
          </p:nvPr>
        </p:nvSpPr>
        <p:spPr/>
        <p:txBody>
          <a:bodyPr/>
          <a:lstStyle/>
          <a:p>
            <a:r>
              <a:rPr lang="de-CH" dirty="0" smtClean="0"/>
              <a:t>Arbeitsphase</a:t>
            </a:r>
            <a:endParaRPr lang="de-CH" dirty="0"/>
          </a:p>
        </p:txBody>
      </p:sp>
      <p:pic>
        <p:nvPicPr>
          <p:cNvPr id="9" name="Grafik 8"/>
          <p:cNvPicPr/>
          <p:nvPr/>
        </p:nvPicPr>
        <p:blipFill>
          <a:blip r:embed="rId3"/>
          <a:stretch>
            <a:fillRect/>
          </a:stretch>
        </p:blipFill>
        <p:spPr>
          <a:xfrm>
            <a:off x="3006985" y="1518709"/>
            <a:ext cx="5760085" cy="4364355"/>
          </a:xfrm>
          <a:prstGeom prst="rect">
            <a:avLst/>
          </a:prstGeom>
        </p:spPr>
      </p:pic>
    </p:spTree>
    <p:extLst>
      <p:ext uri="{BB962C8B-B14F-4D97-AF65-F5344CB8AC3E}">
        <p14:creationId xmlns:p14="http://schemas.microsoft.com/office/powerpoint/2010/main" val="388168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5D4BD758-C871-49DC-A050-36A17C18F2FA}" type="slidenum">
              <a:rPr lang="de-CH" smtClean="0"/>
              <a:t>11</a:t>
            </a:fld>
            <a:endParaRPr lang="de-CH"/>
          </a:p>
        </p:txBody>
      </p:sp>
      <p:sp>
        <p:nvSpPr>
          <p:cNvPr id="10" name="Titel 9"/>
          <p:cNvSpPr>
            <a:spLocks noGrp="1"/>
          </p:cNvSpPr>
          <p:nvPr>
            <p:ph type="title"/>
          </p:nvPr>
        </p:nvSpPr>
        <p:spPr/>
        <p:txBody>
          <a:bodyPr/>
          <a:lstStyle/>
          <a:p>
            <a:r>
              <a:rPr lang="de-CH" dirty="0" smtClean="0"/>
              <a:t>Entwurf Mehrjahresplanung erstellen</a:t>
            </a:r>
            <a:endParaRPr lang="de-CH" dirty="0"/>
          </a:p>
        </p:txBody>
      </p:sp>
      <p:pic>
        <p:nvPicPr>
          <p:cNvPr id="2" name="Grafik 1"/>
          <p:cNvPicPr>
            <a:picLocks noChangeAspect="1"/>
          </p:cNvPicPr>
          <p:nvPr/>
        </p:nvPicPr>
        <p:blipFill>
          <a:blip r:embed="rId3"/>
          <a:stretch>
            <a:fillRect/>
          </a:stretch>
        </p:blipFill>
        <p:spPr>
          <a:xfrm>
            <a:off x="2919133" y="1108363"/>
            <a:ext cx="5362422" cy="5362422"/>
          </a:xfrm>
          <a:prstGeom prst="rect">
            <a:avLst/>
          </a:prstGeom>
        </p:spPr>
      </p:pic>
    </p:spTree>
    <p:extLst>
      <p:ext uri="{BB962C8B-B14F-4D97-AF65-F5344CB8AC3E}">
        <p14:creationId xmlns:p14="http://schemas.microsoft.com/office/powerpoint/2010/main" val="384863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2462074" y="1871663"/>
            <a:ext cx="7474226" cy="4319587"/>
          </a:xfrm>
          <a:prstGeom prst="rect">
            <a:avLst/>
          </a:prstGeom>
        </p:spPr>
      </p:pic>
      <p:sp>
        <p:nvSpPr>
          <p:cNvPr id="5" name="Foliennummernplatzhalter 4"/>
          <p:cNvSpPr>
            <a:spLocks noGrp="1"/>
          </p:cNvSpPr>
          <p:nvPr>
            <p:ph type="sldNum" sz="quarter" idx="12"/>
          </p:nvPr>
        </p:nvSpPr>
        <p:spPr/>
        <p:txBody>
          <a:bodyPr/>
          <a:lstStyle/>
          <a:p>
            <a:fld id="{5D4BD758-C871-49DC-A050-36A17C18F2FA}" type="slidenum">
              <a:rPr lang="de-CH" smtClean="0"/>
              <a:t>12</a:t>
            </a:fld>
            <a:endParaRPr lang="de-CH"/>
          </a:p>
        </p:txBody>
      </p:sp>
      <p:sp>
        <p:nvSpPr>
          <p:cNvPr id="6" name="Titel 5"/>
          <p:cNvSpPr>
            <a:spLocks noGrp="1"/>
          </p:cNvSpPr>
          <p:nvPr>
            <p:ph type="title"/>
          </p:nvPr>
        </p:nvSpPr>
        <p:spPr/>
        <p:txBody>
          <a:bodyPr/>
          <a:lstStyle/>
          <a:p>
            <a:r>
              <a:rPr lang="de-CH" sz="3600" dirty="0" smtClean="0"/>
              <a:t>Betrieblicher </a:t>
            </a:r>
            <a:r>
              <a:rPr lang="de-CH" sz="3600" dirty="0"/>
              <a:t>Leistungsauftrag</a:t>
            </a:r>
          </a:p>
        </p:txBody>
      </p:sp>
      <p:sp>
        <p:nvSpPr>
          <p:cNvPr id="8" name="Pfeil nach links 7"/>
          <p:cNvSpPr/>
          <p:nvPr/>
        </p:nvSpPr>
        <p:spPr>
          <a:xfrm>
            <a:off x="6083300" y="5100525"/>
            <a:ext cx="3853000" cy="78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smtClean="0"/>
              <a:t>Erläuterungen zum politischen Leistungsauftrag</a:t>
            </a:r>
            <a:endParaRPr lang="de-CH" sz="1200" dirty="0"/>
          </a:p>
        </p:txBody>
      </p:sp>
    </p:spTree>
    <p:extLst>
      <p:ext uri="{BB962C8B-B14F-4D97-AF65-F5344CB8AC3E}">
        <p14:creationId xmlns:p14="http://schemas.microsoft.com/office/powerpoint/2010/main" val="362627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1641046" y="1296000"/>
            <a:ext cx="8253964" cy="5267837"/>
          </a:xfrm>
          <a:prstGeom prst="rect">
            <a:avLst/>
          </a:prstGeom>
        </p:spPr>
      </p:pic>
      <p:sp>
        <p:nvSpPr>
          <p:cNvPr id="5" name="Foliennummernplatzhalter 4"/>
          <p:cNvSpPr>
            <a:spLocks noGrp="1"/>
          </p:cNvSpPr>
          <p:nvPr>
            <p:ph type="sldNum" sz="quarter" idx="12"/>
          </p:nvPr>
        </p:nvSpPr>
        <p:spPr/>
        <p:txBody>
          <a:bodyPr/>
          <a:lstStyle/>
          <a:p>
            <a:fld id="{5D4BD758-C871-49DC-A050-36A17C18F2FA}" type="slidenum">
              <a:rPr lang="de-CH" smtClean="0"/>
              <a:t>13</a:t>
            </a:fld>
            <a:endParaRPr lang="de-CH"/>
          </a:p>
        </p:txBody>
      </p:sp>
      <p:sp>
        <p:nvSpPr>
          <p:cNvPr id="6" name="Titel 5"/>
          <p:cNvSpPr>
            <a:spLocks noGrp="1"/>
          </p:cNvSpPr>
          <p:nvPr>
            <p:ph type="title"/>
          </p:nvPr>
        </p:nvSpPr>
        <p:spPr/>
        <p:txBody>
          <a:bodyPr/>
          <a:lstStyle/>
          <a:p>
            <a:r>
              <a:rPr lang="de-CH" sz="2000" dirty="0" smtClean="0"/>
              <a:t>Erläuterungen zum Betrieblichen Leistungsauftrag Punkt 2.4 Mehrjahresplanung</a:t>
            </a:r>
            <a:endParaRPr lang="de-CH" sz="2000" dirty="0"/>
          </a:p>
        </p:txBody>
      </p:sp>
    </p:spTree>
    <p:extLst>
      <p:ext uri="{BB962C8B-B14F-4D97-AF65-F5344CB8AC3E}">
        <p14:creationId xmlns:p14="http://schemas.microsoft.com/office/powerpoint/2010/main" val="4247588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2059200" y="1296000"/>
            <a:ext cx="7884900" cy="5321642"/>
          </a:xfrm>
          <a:prstGeom prst="rect">
            <a:avLst/>
          </a:prstGeom>
        </p:spPr>
      </p:pic>
      <p:sp>
        <p:nvSpPr>
          <p:cNvPr id="5" name="Foliennummernplatzhalter 4"/>
          <p:cNvSpPr>
            <a:spLocks noGrp="1"/>
          </p:cNvSpPr>
          <p:nvPr>
            <p:ph type="sldNum" sz="quarter" idx="12"/>
          </p:nvPr>
        </p:nvSpPr>
        <p:spPr/>
        <p:txBody>
          <a:bodyPr/>
          <a:lstStyle/>
          <a:p>
            <a:fld id="{5D4BD758-C871-49DC-A050-36A17C18F2FA}" type="slidenum">
              <a:rPr lang="de-CH" smtClean="0"/>
              <a:t>14</a:t>
            </a:fld>
            <a:endParaRPr lang="de-CH"/>
          </a:p>
        </p:txBody>
      </p:sp>
      <p:sp>
        <p:nvSpPr>
          <p:cNvPr id="6" name="Titel 5"/>
          <p:cNvSpPr>
            <a:spLocks noGrp="1"/>
          </p:cNvSpPr>
          <p:nvPr>
            <p:ph type="title"/>
          </p:nvPr>
        </p:nvSpPr>
        <p:spPr/>
        <p:txBody>
          <a:bodyPr/>
          <a:lstStyle/>
          <a:p>
            <a:r>
              <a:rPr lang="de-CH" sz="2000" dirty="0" smtClean="0"/>
              <a:t>Vorlage 2.4 Mehrjahresplanung</a:t>
            </a:r>
            <a:endParaRPr lang="de-CH" sz="2000" dirty="0"/>
          </a:p>
        </p:txBody>
      </p:sp>
      <p:sp>
        <p:nvSpPr>
          <p:cNvPr id="9" name="Pfeil nach unten 8"/>
          <p:cNvSpPr/>
          <p:nvPr/>
        </p:nvSpPr>
        <p:spPr>
          <a:xfrm>
            <a:off x="4516619" y="4251100"/>
            <a:ext cx="3009900" cy="2120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Beispiel</a:t>
            </a:r>
            <a:endParaRPr lang="de-CH" dirty="0"/>
          </a:p>
        </p:txBody>
      </p:sp>
    </p:spTree>
    <p:extLst>
      <p:ext uri="{BB962C8B-B14F-4D97-AF65-F5344CB8AC3E}">
        <p14:creationId xmlns:p14="http://schemas.microsoft.com/office/powerpoint/2010/main" val="25840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15</a:t>
            </a:fld>
            <a:endParaRPr lang="de-CH"/>
          </a:p>
        </p:txBody>
      </p:sp>
      <p:pic>
        <p:nvPicPr>
          <p:cNvPr id="3" name="Grafik 2"/>
          <p:cNvPicPr>
            <a:picLocks noChangeAspect="1"/>
          </p:cNvPicPr>
          <p:nvPr/>
        </p:nvPicPr>
        <p:blipFill>
          <a:blip r:embed="rId3"/>
          <a:stretch>
            <a:fillRect/>
          </a:stretch>
        </p:blipFill>
        <p:spPr>
          <a:xfrm>
            <a:off x="1278430" y="743578"/>
            <a:ext cx="10720651" cy="5988422"/>
          </a:xfrm>
          <a:prstGeom prst="rect">
            <a:avLst/>
          </a:prstGeom>
        </p:spPr>
      </p:pic>
      <p:pic>
        <p:nvPicPr>
          <p:cNvPr id="4" name="Grafik 3"/>
          <p:cNvPicPr>
            <a:picLocks noChangeAspect="1"/>
          </p:cNvPicPr>
          <p:nvPr/>
        </p:nvPicPr>
        <p:blipFill>
          <a:blip r:embed="rId4"/>
          <a:stretch>
            <a:fillRect/>
          </a:stretch>
        </p:blipFill>
        <p:spPr>
          <a:xfrm>
            <a:off x="117201" y="1506963"/>
            <a:ext cx="12071172" cy="2773635"/>
          </a:xfrm>
          <a:prstGeom prst="rect">
            <a:avLst/>
          </a:prstGeom>
        </p:spPr>
      </p:pic>
    </p:spTree>
    <p:extLst>
      <p:ext uri="{BB962C8B-B14F-4D97-AF65-F5344CB8AC3E}">
        <p14:creationId xmlns:p14="http://schemas.microsoft.com/office/powerpoint/2010/main" val="8926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1"/>
          </p:nvPr>
        </p:nvPicPr>
        <p:blipFill>
          <a:blip r:embed="rId3"/>
          <a:stretch>
            <a:fillRect/>
          </a:stretch>
        </p:blipFill>
        <p:spPr>
          <a:xfrm>
            <a:off x="1339200" y="2050900"/>
            <a:ext cx="3735626" cy="3073700"/>
          </a:xfrm>
          <a:prstGeom prst="rect">
            <a:avLst/>
          </a:prstGeom>
        </p:spPr>
      </p:pic>
      <p:sp>
        <p:nvSpPr>
          <p:cNvPr id="6" name="Titel 5"/>
          <p:cNvSpPr>
            <a:spLocks noGrp="1"/>
          </p:cNvSpPr>
          <p:nvPr>
            <p:ph type="title"/>
          </p:nvPr>
        </p:nvSpPr>
        <p:spPr>
          <a:xfrm>
            <a:off x="622450" y="936000"/>
            <a:ext cx="11160000" cy="720000"/>
          </a:xfrm>
        </p:spPr>
        <p:txBody>
          <a:bodyPr/>
          <a:lstStyle/>
          <a:p>
            <a:r>
              <a:rPr lang="de-CH" dirty="0" smtClean="0"/>
              <a:t>Sichtung und Beschlussfassung</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16</a:t>
            </a:fld>
            <a:endParaRPr lang="de-CH"/>
          </a:p>
        </p:txBody>
      </p:sp>
      <p:sp>
        <p:nvSpPr>
          <p:cNvPr id="2" name="Ovale Legende 1"/>
          <p:cNvSpPr/>
          <p:nvPr/>
        </p:nvSpPr>
        <p:spPr>
          <a:xfrm>
            <a:off x="3937000" y="2413000"/>
            <a:ext cx="1200150" cy="1174750"/>
          </a:xfrm>
          <a:prstGeom prst="wedgeEllipseCallout">
            <a:avLst>
              <a:gd name="adj1" fmla="val -68707"/>
              <a:gd name="adj2" fmla="val 33762"/>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a:p>
        </p:txBody>
      </p:sp>
      <p:sp>
        <p:nvSpPr>
          <p:cNvPr id="10" name="Ovale Legende 9"/>
          <p:cNvSpPr/>
          <p:nvPr/>
        </p:nvSpPr>
        <p:spPr>
          <a:xfrm>
            <a:off x="2674526" y="2076150"/>
            <a:ext cx="1200150" cy="1174750"/>
          </a:xfrm>
          <a:prstGeom prst="wedgeEllipseCallout">
            <a:avLst>
              <a:gd name="adj1" fmla="val -3627"/>
              <a:gd name="adj2" fmla="val 65653"/>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a:p>
        </p:txBody>
      </p:sp>
      <p:sp>
        <p:nvSpPr>
          <p:cNvPr id="11" name="Ovale Legende 10"/>
          <p:cNvSpPr/>
          <p:nvPr/>
        </p:nvSpPr>
        <p:spPr>
          <a:xfrm>
            <a:off x="3305763" y="3852875"/>
            <a:ext cx="1200150" cy="1174750"/>
          </a:xfrm>
          <a:prstGeom prst="wedgeEllipseCallout">
            <a:avLst>
              <a:gd name="adj1" fmla="val -57067"/>
              <a:gd name="adj2" fmla="val -38130"/>
            </a:avLst>
          </a:prstGeom>
          <a:noFill/>
          <a:ln w="9525" cap="flat" cmpd="sng" algn="ctr">
            <a:solidFill>
              <a:srgbClr val="006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a:p>
        </p:txBody>
      </p:sp>
      <p:sp>
        <p:nvSpPr>
          <p:cNvPr id="12" name="Ovale Legende 11"/>
          <p:cNvSpPr/>
          <p:nvPr/>
        </p:nvSpPr>
        <p:spPr>
          <a:xfrm>
            <a:off x="1276876" y="2597150"/>
            <a:ext cx="1200150" cy="1174750"/>
          </a:xfrm>
          <a:prstGeom prst="wedgeEllipseCallout">
            <a:avLst>
              <a:gd name="adj1" fmla="val 88436"/>
              <a:gd name="adj2" fmla="val 17005"/>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CH"/>
          </a:p>
        </p:txBody>
      </p:sp>
      <p:sp>
        <p:nvSpPr>
          <p:cNvPr id="13" name="Ovale Legende 12"/>
          <p:cNvSpPr/>
          <p:nvPr/>
        </p:nvSpPr>
        <p:spPr>
          <a:xfrm>
            <a:off x="2006863" y="4032000"/>
            <a:ext cx="1200150" cy="1174750"/>
          </a:xfrm>
          <a:prstGeom prst="wedgeEllipseCallout">
            <a:avLst>
              <a:gd name="adj1" fmla="val 34997"/>
              <a:gd name="adj2" fmla="val -57049"/>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e-CH"/>
          </a:p>
        </p:txBody>
      </p:sp>
    </p:spTree>
    <p:extLst>
      <p:ext uri="{BB962C8B-B14F-4D97-AF65-F5344CB8AC3E}">
        <p14:creationId xmlns:p14="http://schemas.microsoft.com/office/powerpoint/2010/main" val="157434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6779" y="743641"/>
            <a:ext cx="6855879" cy="6855879"/>
          </a:xfrm>
        </p:spPr>
      </p:pic>
      <p:sp>
        <p:nvSpPr>
          <p:cNvPr id="6" name="Titel 5"/>
          <p:cNvSpPr>
            <a:spLocks noGrp="1"/>
          </p:cNvSpPr>
          <p:nvPr>
            <p:ph type="title"/>
          </p:nvPr>
        </p:nvSpPr>
        <p:spPr/>
        <p:txBody>
          <a:bodyPr/>
          <a:lstStyle/>
          <a:p>
            <a:r>
              <a:rPr lang="de-CH" dirty="0" smtClean="0"/>
              <a:t>Ausblick: Wo stehen wir? – Wo gehen wir hin?</a:t>
            </a:r>
            <a:endParaRPr lang="de-CH" dirty="0"/>
          </a:p>
        </p:txBody>
      </p:sp>
      <p:grpSp>
        <p:nvGrpSpPr>
          <p:cNvPr id="15" name="Gruppieren 14"/>
          <p:cNvGrpSpPr/>
          <p:nvPr/>
        </p:nvGrpSpPr>
        <p:grpSpPr>
          <a:xfrm>
            <a:off x="619200" y="1656000"/>
            <a:ext cx="11042284" cy="4889653"/>
            <a:chOff x="619200" y="1656000"/>
            <a:chExt cx="11042284" cy="4889653"/>
          </a:xfrm>
        </p:grpSpPr>
        <p:sp>
          <p:nvSpPr>
            <p:cNvPr id="8" name="Ellipse 7"/>
            <p:cNvSpPr/>
            <p:nvPr/>
          </p:nvSpPr>
          <p:spPr>
            <a:xfrm>
              <a:off x="619200" y="1991266"/>
              <a:ext cx="2329790" cy="22881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Analyse:</a:t>
              </a:r>
            </a:p>
            <a:p>
              <a:pPr algn="ctr"/>
              <a:r>
                <a:rPr lang="de-CH" dirty="0" smtClean="0"/>
                <a:t>Was beschäftigt uns an unserer Schule?</a:t>
              </a:r>
              <a:endParaRPr lang="de-CH" dirty="0"/>
            </a:p>
          </p:txBody>
        </p:sp>
        <p:sp>
          <p:nvSpPr>
            <p:cNvPr id="9" name="Ellipse 8"/>
            <p:cNvSpPr/>
            <p:nvPr/>
          </p:nvSpPr>
          <p:spPr>
            <a:xfrm>
              <a:off x="1875884" y="3644634"/>
              <a:ext cx="2329790" cy="228819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Analyse:</a:t>
              </a:r>
            </a:p>
            <a:p>
              <a:pPr algn="ctr"/>
              <a:r>
                <a:rPr lang="de-CH" dirty="0" smtClean="0"/>
                <a:t>Was möchten wir schon lange angehen?</a:t>
              </a:r>
              <a:endParaRPr lang="de-CH" dirty="0"/>
            </a:p>
          </p:txBody>
        </p:sp>
        <p:sp>
          <p:nvSpPr>
            <p:cNvPr id="10" name="Ellipse 9"/>
            <p:cNvSpPr/>
            <p:nvPr/>
          </p:nvSpPr>
          <p:spPr>
            <a:xfrm>
              <a:off x="4301692" y="1883383"/>
              <a:ext cx="2329790" cy="2288197"/>
            </a:xfrm>
            <a:prstGeom prst="ellipse">
              <a:avLst/>
            </a:prstGeom>
            <a:solidFill>
              <a:srgbClr val="2F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Lernen: </a:t>
              </a:r>
              <a:r>
                <a:rPr lang="de-CH" dirty="0" smtClean="0"/>
                <a:t>Welche Bausteine gibt es? Was wird damit angestrebt?</a:t>
              </a:r>
              <a:endParaRPr lang="de-CH" dirty="0"/>
            </a:p>
          </p:txBody>
        </p:sp>
        <p:sp>
          <p:nvSpPr>
            <p:cNvPr id="11" name="Ellipse 10"/>
            <p:cNvSpPr/>
            <p:nvPr/>
          </p:nvSpPr>
          <p:spPr>
            <a:xfrm>
              <a:off x="7433062" y="3470981"/>
              <a:ext cx="2329790" cy="2288197"/>
            </a:xfrm>
            <a:prstGeom prst="ellipse">
              <a:avLst/>
            </a:prstGeom>
            <a:solidFill>
              <a:srgbClr val="FF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Zukunft:</a:t>
              </a:r>
            </a:p>
            <a:p>
              <a:pPr algn="ctr"/>
              <a:r>
                <a:rPr lang="de-CH" dirty="0" smtClean="0"/>
                <a:t>Welche Ziele setzen wir uns?</a:t>
              </a:r>
              <a:endParaRPr lang="de-CH" dirty="0"/>
            </a:p>
          </p:txBody>
        </p:sp>
        <p:sp>
          <p:nvSpPr>
            <p:cNvPr id="13" name="Ellipse 12"/>
            <p:cNvSpPr/>
            <p:nvPr/>
          </p:nvSpPr>
          <p:spPr>
            <a:xfrm>
              <a:off x="9159905" y="4257456"/>
              <a:ext cx="2329790" cy="2288197"/>
            </a:xfrm>
            <a:prstGeom prst="ellipse">
              <a:avLst/>
            </a:prstGeom>
            <a:solidFill>
              <a:srgbClr val="FF34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Zukunft:</a:t>
              </a:r>
            </a:p>
            <a:p>
              <a:pPr algn="ctr"/>
              <a:r>
                <a:rPr lang="de-CH" dirty="0" smtClean="0"/>
                <a:t>Mit welchen Bausteinen können wir die Ziele erreichen?</a:t>
              </a:r>
              <a:endParaRPr lang="de-CH" dirty="0"/>
            </a:p>
          </p:txBody>
        </p:sp>
        <p:sp>
          <p:nvSpPr>
            <p:cNvPr id="14" name="Ellipse 13"/>
            <p:cNvSpPr/>
            <p:nvPr/>
          </p:nvSpPr>
          <p:spPr>
            <a:xfrm>
              <a:off x="9331694" y="1656000"/>
              <a:ext cx="2329790" cy="22881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Analyse:</a:t>
              </a:r>
            </a:p>
            <a:p>
              <a:pPr algn="ctr"/>
              <a:r>
                <a:rPr lang="de-CH" dirty="0" smtClean="0"/>
                <a:t>Wo stehen wir in den gewählten Bausteinen?</a:t>
              </a:r>
              <a:endParaRPr lang="de-CH" dirty="0"/>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342" y="6394381"/>
            <a:ext cx="1800000" cy="337619"/>
          </a:xfrm>
          <a:prstGeom prst="rect">
            <a:avLst/>
          </a:prstGeom>
        </p:spPr>
      </p:pic>
      <p:sp>
        <p:nvSpPr>
          <p:cNvPr id="16" name="Ellipse 15"/>
          <p:cNvSpPr/>
          <p:nvPr/>
        </p:nvSpPr>
        <p:spPr>
          <a:xfrm>
            <a:off x="203533" y="3937407"/>
            <a:ext cx="1733599" cy="1702650"/>
          </a:xfrm>
          <a:prstGeom prst="ellipse">
            <a:avLst/>
          </a:prstGeom>
          <a:solidFill>
            <a:schemeClr val="bg1"/>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rgbClr val="66CCFF"/>
                </a:solidFill>
              </a:rPr>
              <a:t>Gründe, Ursachen</a:t>
            </a:r>
          </a:p>
        </p:txBody>
      </p:sp>
      <p:sp>
        <p:nvSpPr>
          <p:cNvPr id="17" name="Ellipse 16"/>
          <p:cNvSpPr/>
          <p:nvPr/>
        </p:nvSpPr>
        <p:spPr>
          <a:xfrm>
            <a:off x="619200" y="5144375"/>
            <a:ext cx="1744774" cy="1713625"/>
          </a:xfrm>
          <a:prstGeom prst="ellipse">
            <a:avLst/>
          </a:prstGeom>
          <a:solidFill>
            <a:schemeClr val="bg1"/>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rgbClr val="66CCFF"/>
                </a:solidFill>
              </a:rPr>
              <a:t>Prioritäten</a:t>
            </a:r>
          </a:p>
        </p:txBody>
      </p:sp>
      <p:sp>
        <p:nvSpPr>
          <p:cNvPr id="12" name="Rechteck 11"/>
          <p:cNvSpPr/>
          <p:nvPr/>
        </p:nvSpPr>
        <p:spPr>
          <a:xfrm>
            <a:off x="2183476" y="1933918"/>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18" name="Rechteck 17"/>
          <p:cNvSpPr/>
          <p:nvPr/>
        </p:nvSpPr>
        <p:spPr>
          <a:xfrm>
            <a:off x="3139116" y="3521035"/>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19" name="Rechteck 18"/>
          <p:cNvSpPr/>
          <p:nvPr/>
        </p:nvSpPr>
        <p:spPr>
          <a:xfrm>
            <a:off x="390693" y="3871852"/>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20" name="Rechteck 19"/>
          <p:cNvSpPr/>
          <p:nvPr/>
        </p:nvSpPr>
        <p:spPr>
          <a:xfrm>
            <a:off x="1443647" y="4959709"/>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21" name="Ellipse 20"/>
          <p:cNvSpPr/>
          <p:nvPr/>
        </p:nvSpPr>
        <p:spPr>
          <a:xfrm>
            <a:off x="2460900" y="1814003"/>
            <a:ext cx="1744774" cy="1713625"/>
          </a:xfrm>
          <a:prstGeom prst="ellipse">
            <a:avLst/>
          </a:prstGeom>
          <a:solidFill>
            <a:schemeClr val="bg1"/>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rgbClr val="66CCFF"/>
                </a:solidFill>
              </a:rPr>
              <a:t>Belegen mit Daten</a:t>
            </a:r>
          </a:p>
        </p:txBody>
      </p:sp>
      <p:sp>
        <p:nvSpPr>
          <p:cNvPr id="22" name="Ellipse 21"/>
          <p:cNvSpPr/>
          <p:nvPr/>
        </p:nvSpPr>
        <p:spPr>
          <a:xfrm>
            <a:off x="6029297" y="1421739"/>
            <a:ext cx="1744774" cy="1713625"/>
          </a:xfrm>
          <a:prstGeom prst="ellipse">
            <a:avLst/>
          </a:prstGeom>
          <a:solidFill>
            <a:schemeClr val="bg1"/>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rgbClr val="66CCFF"/>
                </a:solidFill>
              </a:rPr>
              <a:t>Bausteine</a:t>
            </a:r>
          </a:p>
        </p:txBody>
      </p:sp>
      <p:sp>
        <p:nvSpPr>
          <p:cNvPr id="23" name="Ellipse 22"/>
          <p:cNvSpPr/>
          <p:nvPr/>
        </p:nvSpPr>
        <p:spPr>
          <a:xfrm>
            <a:off x="5007254" y="3813236"/>
            <a:ext cx="1744774" cy="1713625"/>
          </a:xfrm>
          <a:prstGeom prst="ellipse">
            <a:avLst/>
          </a:prstGeom>
          <a:solidFill>
            <a:schemeClr val="bg1"/>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rgbClr val="66CCFF"/>
                </a:solidFill>
              </a:rPr>
              <a:t>Bausteine und Themen der Schule</a:t>
            </a:r>
          </a:p>
        </p:txBody>
      </p:sp>
      <p:sp>
        <p:nvSpPr>
          <p:cNvPr id="24" name="Rechteck 23"/>
          <p:cNvSpPr/>
          <p:nvPr/>
        </p:nvSpPr>
        <p:spPr>
          <a:xfrm>
            <a:off x="4928869" y="1754316"/>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25" name="Rechteck 24"/>
          <p:cNvSpPr/>
          <p:nvPr/>
        </p:nvSpPr>
        <p:spPr>
          <a:xfrm>
            <a:off x="10084159" y="4056518"/>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26" name="Rechteck 25"/>
          <p:cNvSpPr/>
          <p:nvPr/>
        </p:nvSpPr>
        <p:spPr>
          <a:xfrm>
            <a:off x="8435119" y="3199144"/>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sp>
        <p:nvSpPr>
          <p:cNvPr id="3" name="Pfeil nach rechts 2"/>
          <p:cNvSpPr/>
          <p:nvPr/>
        </p:nvSpPr>
        <p:spPr>
          <a:xfrm>
            <a:off x="8749171" y="1826403"/>
            <a:ext cx="1013681" cy="675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Foliennummernplatzhalter 3"/>
          <p:cNvSpPr>
            <a:spLocks noGrp="1"/>
          </p:cNvSpPr>
          <p:nvPr>
            <p:ph type="sldNum" sz="quarter" idx="12"/>
          </p:nvPr>
        </p:nvSpPr>
        <p:spPr/>
        <p:txBody>
          <a:bodyPr/>
          <a:lstStyle/>
          <a:p>
            <a:fld id="{5D4BD758-C871-49DC-A050-36A17C18F2FA}" type="slidenum">
              <a:rPr lang="de-CH" smtClean="0"/>
              <a:t>17</a:t>
            </a:fld>
            <a:endParaRPr lang="de-CH"/>
          </a:p>
        </p:txBody>
      </p:sp>
    </p:spTree>
    <p:extLst>
      <p:ext uri="{BB962C8B-B14F-4D97-AF65-F5344CB8AC3E}">
        <p14:creationId xmlns:p14="http://schemas.microsoft.com/office/powerpoint/2010/main" val="309999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Nächste Schritte:</a:t>
            </a:r>
          </a:p>
          <a:p>
            <a:pPr lvl="1"/>
            <a:r>
              <a:rPr lang="de-CH" dirty="0" smtClean="0"/>
              <a:t>Fertigstellung und Verabschiedung der Strategie und Mehrjahresplanung</a:t>
            </a:r>
          </a:p>
          <a:p>
            <a:r>
              <a:rPr lang="de-CH" dirty="0" smtClean="0"/>
              <a:t>Kommunikation:</a:t>
            </a:r>
          </a:p>
          <a:p>
            <a:pPr lvl="1"/>
            <a:r>
              <a:rPr lang="de-CH" dirty="0" smtClean="0"/>
              <a:t>Wann, wer, wo und was wird kommuniziert?</a:t>
            </a:r>
          </a:p>
        </p:txBody>
      </p:sp>
      <p:sp>
        <p:nvSpPr>
          <p:cNvPr id="7" name="Foliennummernplatzhalter 6"/>
          <p:cNvSpPr>
            <a:spLocks noGrp="1"/>
          </p:cNvSpPr>
          <p:nvPr>
            <p:ph type="sldNum" sz="quarter" idx="12"/>
          </p:nvPr>
        </p:nvSpPr>
        <p:spPr/>
        <p:txBody>
          <a:bodyPr/>
          <a:lstStyle/>
          <a:p>
            <a:fld id="{5D4BD758-C871-49DC-A050-36A17C18F2FA}" type="slidenum">
              <a:rPr lang="de-CH" smtClean="0"/>
              <a:t>18</a:t>
            </a:fld>
            <a:endParaRPr lang="de-CH"/>
          </a:p>
        </p:txBody>
      </p:sp>
      <p:sp>
        <p:nvSpPr>
          <p:cNvPr id="4" name="Titel 3"/>
          <p:cNvSpPr>
            <a:spLocks noGrp="1"/>
          </p:cNvSpPr>
          <p:nvPr>
            <p:ph type="title"/>
          </p:nvPr>
        </p:nvSpPr>
        <p:spPr/>
        <p:txBody>
          <a:bodyPr/>
          <a:lstStyle/>
          <a:p>
            <a:r>
              <a:rPr lang="de-CH" dirty="0" smtClean="0"/>
              <a:t>Nächste Schritte und Kommunikation</a:t>
            </a:r>
            <a:endParaRPr lang="de-CH" dirty="0"/>
          </a:p>
        </p:txBody>
      </p:sp>
      <p:sp>
        <p:nvSpPr>
          <p:cNvPr id="8" name="Ellipse 7"/>
          <p:cNvSpPr/>
          <p:nvPr/>
        </p:nvSpPr>
        <p:spPr>
          <a:xfrm>
            <a:off x="8562978" y="3993803"/>
            <a:ext cx="2329790" cy="2288197"/>
          </a:xfrm>
          <a:prstGeom prst="ellipse">
            <a:avLst/>
          </a:prstGeom>
          <a:solidFill>
            <a:srgbClr val="FF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Zukunft:</a:t>
            </a:r>
          </a:p>
          <a:p>
            <a:pPr algn="ctr"/>
            <a:r>
              <a:rPr lang="de-CH" dirty="0" smtClean="0"/>
              <a:t>Welche Ziele setzen wir uns?</a:t>
            </a:r>
            <a:endParaRPr lang="de-CH" dirty="0"/>
          </a:p>
        </p:txBody>
      </p:sp>
      <p:sp>
        <p:nvSpPr>
          <p:cNvPr id="9" name="Rechteck 8"/>
          <p:cNvSpPr/>
          <p:nvPr/>
        </p:nvSpPr>
        <p:spPr>
          <a:xfrm>
            <a:off x="9501979" y="3755549"/>
            <a:ext cx="360996" cy="369332"/>
          </a:xfrm>
          <a:prstGeom prst="rect">
            <a:avLst/>
          </a:prstGeom>
          <a:solidFill>
            <a:srgbClr val="0082C7"/>
          </a:solidFill>
        </p:spPr>
        <p:txBody>
          <a:bodyPr wrap="none">
            <a:spAutoFit/>
          </a:bodyPr>
          <a:lstStyle/>
          <a:p>
            <a:r>
              <a:rPr lang="de-CH" dirty="0">
                <a:solidFill>
                  <a:schemeClr val="bg1"/>
                </a:solidFill>
                <a:sym typeface="Wingdings 2" panose="05020102010507070707" pitchFamily="18" charset="2"/>
              </a:rPr>
              <a:t></a:t>
            </a:r>
            <a:endParaRPr lang="de-CH" dirty="0">
              <a:solidFill>
                <a:schemeClr val="bg1"/>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943" y="3755549"/>
            <a:ext cx="2526451" cy="2526451"/>
          </a:xfrm>
          <a:prstGeom prst="rect">
            <a:avLst/>
          </a:prstGeom>
        </p:spPr>
      </p:pic>
    </p:spTree>
    <p:extLst>
      <p:ext uri="{BB962C8B-B14F-4D97-AF65-F5344CB8AC3E}">
        <p14:creationId xmlns:p14="http://schemas.microsoft.com/office/powerpoint/2010/main" val="27355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a:xfrm>
            <a:off x="5018809" y="2421082"/>
            <a:ext cx="6753190" cy="3770917"/>
          </a:xfrm>
        </p:spPr>
        <p:txBody>
          <a:bodyPr/>
          <a:lstStyle/>
          <a:p>
            <a:r>
              <a:rPr lang="de-CH" dirty="0" smtClean="0"/>
              <a:t>Was fällt mir an den Ergebnissen auf?</a:t>
            </a:r>
          </a:p>
          <a:p>
            <a:r>
              <a:rPr lang="de-CH" dirty="0" smtClean="0"/>
              <a:t>Wohin kann und wird sich unsere Schule entwickeln?</a:t>
            </a:r>
          </a:p>
          <a:p>
            <a:r>
              <a:rPr lang="de-CH" dirty="0"/>
              <a:t>Haben sich </a:t>
            </a:r>
            <a:r>
              <a:rPr lang="de-CH" dirty="0" smtClean="0"/>
              <a:t>meine </a:t>
            </a:r>
            <a:r>
              <a:rPr lang="de-CH" dirty="0"/>
              <a:t>Erwartungen an die heutige Zusammenarbeit </a:t>
            </a:r>
            <a:r>
              <a:rPr lang="de-CH" dirty="0" smtClean="0"/>
              <a:t>erfüllt? Warum </a:t>
            </a:r>
            <a:r>
              <a:rPr lang="de-CH" dirty="0"/>
              <a:t>ja/nein?</a:t>
            </a:r>
          </a:p>
          <a:p>
            <a:r>
              <a:rPr lang="de-CH" dirty="0" smtClean="0"/>
              <a:t>Das ist mir noch wichtig zu sagen…</a:t>
            </a:r>
          </a:p>
        </p:txBody>
      </p:sp>
      <p:sp>
        <p:nvSpPr>
          <p:cNvPr id="7" name="Titel 6"/>
          <p:cNvSpPr>
            <a:spLocks noGrp="1"/>
          </p:cNvSpPr>
          <p:nvPr>
            <p:ph type="title"/>
          </p:nvPr>
        </p:nvSpPr>
        <p:spPr/>
        <p:txBody>
          <a:bodyPr/>
          <a:lstStyle/>
          <a:p>
            <a:r>
              <a:rPr lang="de-CH" dirty="0" smtClean="0"/>
              <a:t>Check Out</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19</a:t>
            </a:fld>
            <a:endParaRPr lang="de-CH"/>
          </a:p>
        </p:txBody>
      </p:sp>
      <p:pic>
        <p:nvPicPr>
          <p:cNvPr id="7170" name="Picture 2" descr="Check out Icons &amp; Symbo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23989" y="2421083"/>
            <a:ext cx="3282132" cy="328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29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loggen - Kostenlose netz Ic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78630" y="2354905"/>
            <a:ext cx="3353102" cy="3353102"/>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CH" dirty="0" smtClean="0"/>
              <a:t>Check in: Einloggen</a:t>
            </a:r>
            <a:endParaRPr lang="de-CH" dirty="0"/>
          </a:p>
        </p:txBody>
      </p:sp>
      <p:sp>
        <p:nvSpPr>
          <p:cNvPr id="7" name="Foliennummernplatzhalter 6"/>
          <p:cNvSpPr>
            <a:spLocks noGrp="1"/>
          </p:cNvSpPr>
          <p:nvPr>
            <p:ph type="sldNum" sz="quarter" idx="12"/>
          </p:nvPr>
        </p:nvSpPr>
        <p:spPr/>
        <p:txBody>
          <a:bodyPr/>
          <a:lstStyle/>
          <a:p>
            <a:fld id="{5D4BD758-C871-49DC-A050-36A17C18F2FA}" type="slidenum">
              <a:rPr lang="de-CH" smtClean="0"/>
              <a:t>2</a:t>
            </a:fld>
            <a:endParaRPr lang="de-CH"/>
          </a:p>
        </p:txBody>
      </p:sp>
      <p:pic>
        <p:nvPicPr>
          <p:cNvPr id="6" name="Inhaltsplatzhalt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00788" y="2096850"/>
            <a:ext cx="5470525" cy="3869213"/>
          </a:xfrm>
        </p:spPr>
      </p:pic>
    </p:spTree>
    <p:extLst>
      <p:ext uri="{BB962C8B-B14F-4D97-AF65-F5344CB8AC3E}">
        <p14:creationId xmlns:p14="http://schemas.microsoft.com/office/powerpoint/2010/main" val="239990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212" y="2033336"/>
            <a:ext cx="11088000" cy="2079736"/>
          </a:xfrm>
          <a:prstGeom prst="rect">
            <a:avLst/>
          </a:prstGeom>
        </p:spPr>
      </p:pic>
      <p:sp>
        <p:nvSpPr>
          <p:cNvPr id="6" name="Rechteck 5"/>
          <p:cNvSpPr/>
          <p:nvPr/>
        </p:nvSpPr>
        <p:spPr>
          <a:xfrm>
            <a:off x="4955458" y="6032090"/>
            <a:ext cx="2433484" cy="825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Foliennummernplatzhalter 1"/>
          <p:cNvSpPr>
            <a:spLocks noGrp="1"/>
          </p:cNvSpPr>
          <p:nvPr>
            <p:ph type="sldNum" sz="quarter" idx="12"/>
          </p:nvPr>
        </p:nvSpPr>
        <p:spPr/>
        <p:txBody>
          <a:bodyPr/>
          <a:lstStyle/>
          <a:p>
            <a:fld id="{5D4BD758-C871-49DC-A050-36A17C18F2FA}" type="slidenum">
              <a:rPr lang="de-CH" smtClean="0"/>
              <a:t>20</a:t>
            </a:fld>
            <a:endParaRPr lang="de-CH"/>
          </a:p>
        </p:txBody>
      </p:sp>
    </p:spTree>
    <p:extLst>
      <p:ext uri="{BB962C8B-B14F-4D97-AF65-F5344CB8AC3E}">
        <p14:creationId xmlns:p14="http://schemas.microsoft.com/office/powerpoint/2010/main" val="314769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12000" y="876450"/>
            <a:ext cx="11160000" cy="1008000"/>
          </a:xfrm>
        </p:spPr>
        <p:txBody>
          <a:bodyPr/>
          <a:lstStyle/>
          <a:p>
            <a:r>
              <a:rPr lang="de-CH" sz="3200" dirty="0" smtClean="0"/>
              <a:t>Wähle einen Spruch aus, der dich besonders anspricht.</a:t>
            </a:r>
            <a:endParaRPr lang="de-CH" sz="3200" dirty="0"/>
          </a:p>
        </p:txBody>
      </p:sp>
      <p:sp>
        <p:nvSpPr>
          <p:cNvPr id="9" name="Textplatzhalter 8"/>
          <p:cNvSpPr>
            <a:spLocks noGrp="1"/>
          </p:cNvSpPr>
          <p:nvPr>
            <p:ph type="body" sz="half" idx="2"/>
          </p:nvPr>
        </p:nvSpPr>
        <p:spPr>
          <a:xfrm>
            <a:off x="407624" y="2160000"/>
            <a:ext cx="2797800" cy="3808721"/>
          </a:xfrm>
        </p:spPr>
        <p:txBody>
          <a:bodyPr>
            <a:normAutofit/>
          </a:bodyPr>
          <a:lstStyle/>
          <a:p>
            <a:pPr marL="171450" indent="-171450">
              <a:buFont typeface="Arial" panose="020B0604020202020204" pitchFamily="34" charset="0"/>
              <a:buChar char="•"/>
            </a:pPr>
            <a:r>
              <a:rPr lang="de-CH" sz="2400" dirty="0"/>
              <a:t>Warum </a:t>
            </a:r>
            <a:r>
              <a:rPr lang="de-CH" sz="2400" dirty="0" smtClean="0"/>
              <a:t>habe </a:t>
            </a:r>
            <a:r>
              <a:rPr lang="de-CH" sz="2400" dirty="0"/>
              <a:t>ich </a:t>
            </a:r>
            <a:r>
              <a:rPr lang="de-CH" sz="2400" dirty="0" smtClean="0"/>
              <a:t>mich spontan </a:t>
            </a:r>
            <a:r>
              <a:rPr lang="de-CH" sz="2400" dirty="0"/>
              <a:t>für diesen entschieden?</a:t>
            </a:r>
          </a:p>
          <a:p>
            <a:pPr marL="171450" indent="-171450">
              <a:buFont typeface="Arial" panose="020B0604020202020204" pitchFamily="34" charset="0"/>
              <a:buChar char="•"/>
            </a:pPr>
            <a:r>
              <a:rPr lang="de-CH" sz="2400" dirty="0"/>
              <a:t>Welche Bedeutung hat er für mich und das Thema Veränderung</a:t>
            </a:r>
            <a:r>
              <a:rPr lang="de-CH" sz="2400" dirty="0" smtClean="0"/>
              <a:t>?</a:t>
            </a:r>
          </a:p>
          <a:p>
            <a:endParaRPr lang="de-CH" sz="2800" dirty="0"/>
          </a:p>
          <a:p>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3</a:t>
            </a:fld>
            <a:endParaRPr lang="de-CH"/>
          </a:p>
        </p:txBody>
      </p:sp>
      <p:sp>
        <p:nvSpPr>
          <p:cNvPr id="6" name="Rechteck 5"/>
          <p:cNvSpPr/>
          <p:nvPr/>
        </p:nvSpPr>
        <p:spPr>
          <a:xfrm>
            <a:off x="3356147" y="4194062"/>
            <a:ext cx="8581851" cy="4071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1600" dirty="0">
                <a:latin typeface="Brussels" panose="02050604040505020204" pitchFamily="18" charset="0"/>
              </a:rPr>
              <a:t>«Nur wer sein Ziel kennt, findet den Weg.» (</a:t>
            </a:r>
            <a:r>
              <a:rPr lang="de-CH" sz="1600" dirty="0" err="1">
                <a:latin typeface="Brussels" panose="02050604040505020204" pitchFamily="18" charset="0"/>
              </a:rPr>
              <a:t>Laotse</a:t>
            </a:r>
            <a:r>
              <a:rPr lang="de-CH" sz="1600" dirty="0">
                <a:latin typeface="Brussels" panose="02050604040505020204" pitchFamily="18" charset="0"/>
              </a:rPr>
              <a:t>)</a:t>
            </a:r>
          </a:p>
        </p:txBody>
      </p:sp>
      <p:sp>
        <p:nvSpPr>
          <p:cNvPr id="11" name="Rechteck 10"/>
          <p:cNvSpPr/>
          <p:nvPr/>
        </p:nvSpPr>
        <p:spPr>
          <a:xfrm>
            <a:off x="3356147" y="4879492"/>
            <a:ext cx="8581851" cy="5228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1600" dirty="0" smtClean="0">
                <a:latin typeface="Brussels" panose="02050604040505020204" pitchFamily="18" charset="0"/>
              </a:rPr>
              <a:t>«</a:t>
            </a:r>
            <a:r>
              <a:rPr lang="de-CH" sz="1600" dirty="0" err="1" smtClean="0">
                <a:latin typeface="Brussels" panose="02050604040505020204" pitchFamily="18" charset="0"/>
              </a:rPr>
              <a:t>Poeple</a:t>
            </a:r>
            <a:r>
              <a:rPr lang="de-CH" sz="1600" dirty="0" smtClean="0">
                <a:latin typeface="Brussels" panose="02050604040505020204" pitchFamily="18" charset="0"/>
              </a:rPr>
              <a:t> </a:t>
            </a:r>
            <a:r>
              <a:rPr lang="de-CH" sz="1600" dirty="0" err="1" smtClean="0">
                <a:latin typeface="Brussels" panose="02050604040505020204" pitchFamily="18" charset="0"/>
              </a:rPr>
              <a:t>don’t</a:t>
            </a:r>
            <a:r>
              <a:rPr lang="de-CH" sz="1600" dirty="0" smtClean="0">
                <a:latin typeface="Brussels" panose="02050604040505020204" pitchFamily="18" charset="0"/>
              </a:rPr>
              <a:t> </a:t>
            </a:r>
            <a:r>
              <a:rPr lang="de-CH" sz="1600" dirty="0" err="1" smtClean="0">
                <a:latin typeface="Brussels" panose="02050604040505020204" pitchFamily="18" charset="0"/>
              </a:rPr>
              <a:t>resist</a:t>
            </a:r>
            <a:r>
              <a:rPr lang="de-CH" sz="1600" dirty="0" smtClean="0">
                <a:latin typeface="Brussels" panose="02050604040505020204" pitchFamily="18" charset="0"/>
              </a:rPr>
              <a:t> </a:t>
            </a:r>
            <a:r>
              <a:rPr lang="de-CH" sz="1600" dirty="0" err="1" smtClean="0">
                <a:latin typeface="Brussels" panose="02050604040505020204" pitchFamily="18" charset="0"/>
              </a:rPr>
              <a:t>change</a:t>
            </a:r>
            <a:r>
              <a:rPr lang="de-CH" sz="1600" dirty="0" smtClean="0">
                <a:latin typeface="Brussels" panose="02050604040505020204" pitchFamily="18" charset="0"/>
              </a:rPr>
              <a:t>. </a:t>
            </a:r>
            <a:r>
              <a:rPr lang="de-CH" sz="1600" dirty="0" err="1" smtClean="0">
                <a:latin typeface="Brussels" panose="02050604040505020204" pitchFamily="18" charset="0"/>
              </a:rPr>
              <a:t>They</a:t>
            </a:r>
            <a:r>
              <a:rPr lang="de-CH" sz="1600" dirty="0" smtClean="0">
                <a:latin typeface="Brussels" panose="02050604040505020204" pitchFamily="18" charset="0"/>
              </a:rPr>
              <a:t> </a:t>
            </a:r>
            <a:r>
              <a:rPr lang="de-CH" sz="1600" dirty="0" err="1" smtClean="0">
                <a:latin typeface="Brussels" panose="02050604040505020204" pitchFamily="18" charset="0"/>
              </a:rPr>
              <a:t>resist</a:t>
            </a:r>
            <a:r>
              <a:rPr lang="de-CH" sz="1600" dirty="0" smtClean="0">
                <a:latin typeface="Brussels" panose="02050604040505020204" pitchFamily="18" charset="0"/>
              </a:rPr>
              <a:t> </a:t>
            </a:r>
            <a:r>
              <a:rPr lang="de-CH" sz="1600" dirty="0" err="1" smtClean="0">
                <a:latin typeface="Brussels" panose="02050604040505020204" pitchFamily="18" charset="0"/>
              </a:rPr>
              <a:t>being</a:t>
            </a:r>
            <a:r>
              <a:rPr lang="de-CH" sz="1600" dirty="0" smtClean="0">
                <a:latin typeface="Brussels" panose="02050604040505020204" pitchFamily="18" charset="0"/>
              </a:rPr>
              <a:t> </a:t>
            </a:r>
            <a:r>
              <a:rPr lang="de-CH" sz="1600" dirty="0" err="1" smtClean="0">
                <a:latin typeface="Brussels" panose="02050604040505020204" pitchFamily="18" charset="0"/>
              </a:rPr>
              <a:t>changed</a:t>
            </a:r>
            <a:r>
              <a:rPr lang="de-CH" sz="1600" dirty="0" smtClean="0">
                <a:latin typeface="Brussels" panose="02050604040505020204" pitchFamily="18" charset="0"/>
              </a:rPr>
              <a:t>!» (Peter Senge)</a:t>
            </a:r>
            <a:endParaRPr lang="de-CH" sz="1600" dirty="0">
              <a:latin typeface="Brussels" panose="02050604040505020204" pitchFamily="18" charset="0"/>
            </a:endParaRPr>
          </a:p>
        </p:txBody>
      </p:sp>
      <p:sp>
        <p:nvSpPr>
          <p:cNvPr id="12" name="Rechteck 11"/>
          <p:cNvSpPr/>
          <p:nvPr/>
        </p:nvSpPr>
        <p:spPr>
          <a:xfrm>
            <a:off x="3356147" y="5680376"/>
            <a:ext cx="8581851" cy="41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1600" dirty="0" smtClean="0">
                <a:latin typeface="Brussels" panose="02050604040505020204" pitchFamily="18" charset="0"/>
              </a:rPr>
              <a:t>«Wir können den Wind nicht ändern, aber die Segel anders setzen.» (Aristoteles)</a:t>
            </a:r>
            <a:endParaRPr lang="de-CH" sz="1600" dirty="0">
              <a:latin typeface="Brussels" panose="02050604040505020204" pitchFamily="18" charset="0"/>
            </a:endParaRPr>
          </a:p>
        </p:txBody>
      </p:sp>
      <p:sp>
        <p:nvSpPr>
          <p:cNvPr id="14" name="Rechteck 13"/>
          <p:cNvSpPr/>
          <p:nvPr/>
        </p:nvSpPr>
        <p:spPr>
          <a:xfrm>
            <a:off x="3356147" y="3013339"/>
            <a:ext cx="8581851" cy="9585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2400" dirty="0" smtClean="0">
                <a:latin typeface="Brussels" panose="02050604040505020204" pitchFamily="18" charset="0"/>
              </a:rPr>
              <a:t>«</a:t>
            </a:r>
            <a:r>
              <a:rPr lang="de-CH" sz="1600" dirty="0" smtClean="0">
                <a:latin typeface="Brussels" panose="02050604040505020204" pitchFamily="18" charset="0"/>
              </a:rPr>
              <a:t>Wenn du Schiffe bauen willst, dann rufe nicht die Menschen zusammen, um Holz zu sammeln, Aufgaben zu verteilen und die Arbeit einzuteilen, sondern lehre sie die Sehnsucht nach dem grossen, weiten Meer.» (Antoine de Saint-Exupéry)</a:t>
            </a:r>
            <a:endParaRPr lang="de-CH" sz="1600" dirty="0">
              <a:latin typeface="Brussels" panose="02050604040505020204" pitchFamily="18" charset="0"/>
            </a:endParaRPr>
          </a:p>
        </p:txBody>
      </p:sp>
      <p:sp>
        <p:nvSpPr>
          <p:cNvPr id="15" name="Rechteck 14"/>
          <p:cNvSpPr/>
          <p:nvPr/>
        </p:nvSpPr>
        <p:spPr>
          <a:xfrm>
            <a:off x="3356148" y="2250872"/>
            <a:ext cx="8581851" cy="607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1600" dirty="0" smtClean="0">
                <a:latin typeface="Brussels" panose="02050604040505020204" pitchFamily="18" charset="0"/>
              </a:rPr>
              <a:t>«Wenn wir uneins sind, gibt es wenig, was wir tun können. Wenn wir uns einig sind, gibt es wenig, was wir nicht tun können.» (John F. Kennedy)</a:t>
            </a:r>
            <a:endParaRPr lang="de-CH" sz="1600" dirty="0">
              <a:latin typeface="Brussels" panose="02050604040505020204" pitchFamily="18" charset="0"/>
            </a:endParaRPr>
          </a:p>
        </p:txBody>
      </p:sp>
      <p:sp>
        <p:nvSpPr>
          <p:cNvPr id="16" name="Rechteck 15"/>
          <p:cNvSpPr/>
          <p:nvPr/>
        </p:nvSpPr>
        <p:spPr>
          <a:xfrm>
            <a:off x="3356148" y="1561477"/>
            <a:ext cx="8581851" cy="5497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sz="1600" dirty="0" smtClean="0">
                <a:latin typeface="Brussels" panose="02050604040505020204" pitchFamily="18" charset="0"/>
              </a:rPr>
              <a:t>«Es braucht eine Handvoll beherzter Personen für tatsächliche Veränderung.» (unbekannt)</a:t>
            </a:r>
            <a:endParaRPr lang="de-CH" sz="1600" dirty="0">
              <a:latin typeface="Brussels" panose="02050604040505020204" pitchFamily="18" charset="0"/>
            </a:endParaRPr>
          </a:p>
        </p:txBody>
      </p:sp>
    </p:spTree>
    <p:extLst>
      <p:ext uri="{BB962C8B-B14F-4D97-AF65-F5344CB8AC3E}">
        <p14:creationId xmlns:p14="http://schemas.microsoft.com/office/powerpoint/2010/main" val="409420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9200" y="498560"/>
            <a:ext cx="6855879" cy="6855879"/>
          </a:xfrm>
        </p:spPr>
      </p:pic>
      <p:sp>
        <p:nvSpPr>
          <p:cNvPr id="6" name="Titel 5"/>
          <p:cNvSpPr>
            <a:spLocks noGrp="1"/>
          </p:cNvSpPr>
          <p:nvPr>
            <p:ph type="title"/>
          </p:nvPr>
        </p:nvSpPr>
        <p:spPr>
          <a:xfrm>
            <a:off x="619200" y="936000"/>
            <a:ext cx="9029132" cy="720000"/>
          </a:xfrm>
        </p:spPr>
        <p:txBody>
          <a:bodyPr/>
          <a:lstStyle/>
          <a:p>
            <a:r>
              <a:rPr lang="de-CH" dirty="0" smtClean="0"/>
              <a:t>Ziele von </a:t>
            </a:r>
            <a:r>
              <a:rPr lang="de-CH" dirty="0" smtClean="0">
                <a:solidFill>
                  <a:srgbClr val="FF0000"/>
                </a:solidFill>
              </a:rPr>
              <a:t>heute</a:t>
            </a:r>
            <a:endParaRPr lang="de-CH" dirty="0"/>
          </a:p>
        </p:txBody>
      </p:sp>
      <p:sp>
        <p:nvSpPr>
          <p:cNvPr id="26" name="Ellipse 25"/>
          <p:cNvSpPr/>
          <p:nvPr/>
        </p:nvSpPr>
        <p:spPr>
          <a:xfrm>
            <a:off x="5489386" y="1296000"/>
            <a:ext cx="4399295" cy="4541000"/>
          </a:xfrm>
          <a:prstGeom prst="ellipse">
            <a:avLst/>
          </a:prstGeom>
          <a:solidFill>
            <a:srgbClr val="FF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Gemeinsam erstellen wir auf Grundlage der strategischen </a:t>
            </a:r>
            <a:r>
              <a:rPr lang="de-CH" sz="2400" dirty="0"/>
              <a:t>Ziele</a:t>
            </a:r>
            <a:r>
              <a:rPr lang="de-CH" sz="2400" dirty="0" smtClean="0"/>
              <a:t> (in Verbindung mit den Bausteinen) einen Entwurf der Mehrjahresplanung</a:t>
            </a:r>
          </a:p>
        </p:txBody>
      </p:sp>
      <p:sp>
        <p:nvSpPr>
          <p:cNvPr id="2" name="Foliennummernplatzhalter 1"/>
          <p:cNvSpPr>
            <a:spLocks noGrp="1"/>
          </p:cNvSpPr>
          <p:nvPr>
            <p:ph type="sldNum" sz="quarter" idx="12"/>
          </p:nvPr>
        </p:nvSpPr>
        <p:spPr/>
        <p:txBody>
          <a:bodyPr/>
          <a:lstStyle/>
          <a:p>
            <a:fld id="{5D4BD758-C871-49DC-A050-36A17C18F2FA}" type="slidenum">
              <a:rPr lang="de-CH" smtClean="0"/>
              <a:t>4</a:t>
            </a:fld>
            <a:endParaRPr lang="de-CH"/>
          </a:p>
        </p:txBody>
      </p:sp>
    </p:spTree>
    <p:extLst>
      <p:ext uri="{BB962C8B-B14F-4D97-AF65-F5344CB8AC3E}">
        <p14:creationId xmlns:p14="http://schemas.microsoft.com/office/powerpoint/2010/main" val="287240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9200" y="935999"/>
            <a:ext cx="11160000" cy="1675396"/>
          </a:xfrm>
        </p:spPr>
        <p:txBody>
          <a:bodyPr/>
          <a:lstStyle/>
          <a:p>
            <a:r>
              <a:rPr lang="de-CH" dirty="0" smtClean="0"/>
              <a:t>Agenda</a:t>
            </a:r>
            <a:endParaRPr lang="de-CH" dirty="0"/>
          </a:p>
        </p:txBody>
      </p:sp>
      <p:grpSp>
        <p:nvGrpSpPr>
          <p:cNvPr id="5" name="Gruppieren 4"/>
          <p:cNvGrpSpPr/>
          <p:nvPr/>
        </p:nvGrpSpPr>
        <p:grpSpPr>
          <a:xfrm>
            <a:off x="395300" y="2687593"/>
            <a:ext cx="11607800" cy="2128402"/>
            <a:chOff x="406400" y="2376089"/>
            <a:chExt cx="11607800" cy="2128402"/>
          </a:xfrm>
        </p:grpSpPr>
        <p:cxnSp>
          <p:nvCxnSpPr>
            <p:cNvPr id="3" name="Gerader Verbinder 2"/>
            <p:cNvCxnSpPr/>
            <p:nvPr/>
          </p:nvCxnSpPr>
          <p:spPr>
            <a:xfrm>
              <a:off x="406400" y="3440291"/>
              <a:ext cx="11607800" cy="0"/>
            </a:xfrm>
            <a:prstGeom prst="line">
              <a:avLst/>
            </a:prstGeom>
            <a:ln w="28575">
              <a:solidFill>
                <a:srgbClr val="E50D7E"/>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180535" y="2376090"/>
              <a:ext cx="2217613" cy="21284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noAutofit/>
            </a:bodyPr>
            <a:lstStyle/>
            <a:p>
              <a:pPr algn="ctr"/>
              <a:r>
                <a:rPr lang="de-CH" dirty="0" smtClean="0"/>
                <a:t>Check In: Ankommen &amp; Übersicht</a:t>
              </a:r>
              <a:endParaRPr lang="de-CH" dirty="0"/>
            </a:p>
          </p:txBody>
        </p:sp>
        <p:sp>
          <p:nvSpPr>
            <p:cNvPr id="11" name="Ellipse 10"/>
            <p:cNvSpPr/>
            <p:nvPr/>
          </p:nvSpPr>
          <p:spPr>
            <a:xfrm>
              <a:off x="9289710" y="2376089"/>
              <a:ext cx="2217613" cy="2128401"/>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noAutofit/>
            </a:bodyPr>
            <a:lstStyle/>
            <a:p>
              <a:pPr algn="ctr">
                <a:spcAft>
                  <a:spcPts val="0"/>
                </a:spcAft>
              </a:pPr>
              <a:r>
                <a:rPr lang="de-CH" dirty="0" smtClean="0">
                  <a:effectLst/>
                  <a:latin typeface="Segoe UI" panose="020B0502040204020203" pitchFamily="34" charset="0"/>
                  <a:ea typeface="Times New Roman" panose="02020603050405020304" pitchFamily="18" charset="0"/>
                  <a:cs typeface="Times New Roman" panose="02020603050405020304" pitchFamily="18" charset="0"/>
                </a:rPr>
                <a:t>Check out: Abschluss</a:t>
              </a:r>
              <a:endParaRPr lang="de-CH" dirty="0">
                <a:effectLst/>
                <a:latin typeface="Segoe UI" panose="020B0502040204020203" pitchFamily="34" charset="0"/>
                <a:ea typeface="Times New Roman" panose="02020603050405020304" pitchFamily="18" charset="0"/>
                <a:cs typeface="Times New Roman" panose="02020603050405020304" pitchFamily="18" charset="0"/>
              </a:endParaRPr>
            </a:p>
          </p:txBody>
        </p:sp>
      </p:grpSp>
      <p:sp>
        <p:nvSpPr>
          <p:cNvPr id="9" name="Ellipse 8"/>
          <p:cNvSpPr/>
          <p:nvPr/>
        </p:nvSpPr>
        <p:spPr>
          <a:xfrm>
            <a:off x="5090393" y="2687593"/>
            <a:ext cx="2217613" cy="2128401"/>
          </a:xfrm>
          <a:prstGeom prst="ellipse">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noAutofit/>
          </a:bodyPr>
          <a:lstStyle/>
          <a:p>
            <a:pPr algn="ctr">
              <a:spcAft>
                <a:spcPts val="0"/>
              </a:spcAft>
            </a:pPr>
            <a:r>
              <a:rPr lang="de-CH" smtClean="0">
                <a:effectLst/>
                <a:latin typeface="Segoe UI" panose="020B0502040204020203" pitchFamily="34" charset="0"/>
                <a:ea typeface="Times New Roman" panose="02020603050405020304" pitchFamily="18" charset="0"/>
                <a:cs typeface="Times New Roman" panose="02020603050405020304" pitchFamily="18" charset="0"/>
              </a:rPr>
              <a:t>Entwurf </a:t>
            </a:r>
            <a:r>
              <a:rPr lang="de-CH" dirty="0" smtClean="0">
                <a:effectLst/>
                <a:latin typeface="Segoe UI" panose="020B0502040204020203" pitchFamily="34" charset="0"/>
                <a:ea typeface="Times New Roman" panose="02020603050405020304" pitchFamily="18" charset="0"/>
                <a:cs typeface="Times New Roman" panose="02020603050405020304" pitchFamily="18" charset="0"/>
              </a:rPr>
              <a:t>Mehrjahres-planung</a:t>
            </a:r>
            <a:endParaRPr lang="de-CH" dirty="0">
              <a:effectLs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63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9200" y="2007083"/>
            <a:ext cx="11160000" cy="4320000"/>
          </a:xfrm>
        </p:spPr>
        <p:txBody>
          <a:bodyPr/>
          <a:lstStyle/>
          <a:p>
            <a:pPr marL="0" indent="0">
              <a:buNone/>
            </a:pPr>
            <a:r>
              <a:rPr lang="de-CH" dirty="0" smtClean="0"/>
              <a:t>Der betriebliche Leistungsauftrag als zentrales Führungsinstrument…</a:t>
            </a:r>
          </a:p>
          <a:p>
            <a:r>
              <a:rPr lang="de-CH" dirty="0" smtClean="0"/>
              <a:t>unterstützt die Qualitätssicherung und Qualitätsentwicklung.</a:t>
            </a:r>
          </a:p>
          <a:p>
            <a:r>
              <a:rPr lang="de-CH" dirty="0"/>
              <a:t>d</a:t>
            </a:r>
            <a:r>
              <a:rPr lang="de-CH" dirty="0" smtClean="0"/>
              <a:t>ient der Rechenschaftslegung z.B. gegenüber der Bildungskommission (Controlling). </a:t>
            </a:r>
          </a:p>
          <a:p>
            <a:r>
              <a:rPr lang="de-CH" dirty="0"/>
              <a:t>f</a:t>
            </a:r>
            <a:r>
              <a:rPr lang="de-CH" dirty="0" smtClean="0"/>
              <a:t>ördert Verbindlichkeit der Umsetzung der definierten Ziele.</a:t>
            </a:r>
          </a:p>
          <a:p>
            <a:r>
              <a:rPr lang="de-CH" dirty="0"/>
              <a:t>k</a:t>
            </a:r>
            <a:r>
              <a:rPr lang="de-CH" dirty="0" smtClean="0"/>
              <a:t>lärt Verantwortlichkeiten, Zuständigkeiten und Termine.</a:t>
            </a:r>
          </a:p>
          <a:p>
            <a:r>
              <a:rPr lang="de-CH" dirty="0"/>
              <a:t>m</a:t>
            </a:r>
            <a:r>
              <a:rPr lang="de-CH" dirty="0" smtClean="0"/>
              <a:t>acht aktuellen Stand und mögliche Entwicklungen der Schule sichtbar.</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6</a:t>
            </a:fld>
            <a:endParaRPr lang="de-CH"/>
          </a:p>
        </p:txBody>
      </p:sp>
      <p:sp>
        <p:nvSpPr>
          <p:cNvPr id="6" name="Titel 5"/>
          <p:cNvSpPr>
            <a:spLocks noGrp="1"/>
          </p:cNvSpPr>
          <p:nvPr>
            <p:ph type="title"/>
          </p:nvPr>
        </p:nvSpPr>
        <p:spPr/>
        <p:txBody>
          <a:bodyPr/>
          <a:lstStyle/>
          <a:p>
            <a:r>
              <a:rPr lang="de-CH" dirty="0" smtClean="0"/>
              <a:t>Warum ein betrieblicher Leistungsauftrag? </a:t>
            </a:r>
            <a:endParaRPr lang="de-CH" dirty="0"/>
          </a:p>
        </p:txBody>
      </p:sp>
    </p:spTree>
    <p:extLst>
      <p:ext uri="{BB962C8B-B14F-4D97-AF65-F5344CB8AC3E}">
        <p14:creationId xmlns:p14="http://schemas.microsoft.com/office/powerpoint/2010/main" val="2139509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9200" y="1541699"/>
            <a:ext cx="11160000" cy="5316301"/>
          </a:xfrm>
        </p:spPr>
        <p:txBody>
          <a:bodyPr>
            <a:normAutofit fontScale="92500"/>
          </a:bodyPr>
          <a:lstStyle/>
          <a:p>
            <a:r>
              <a:rPr lang="de-CH" dirty="0" smtClean="0"/>
              <a:t>Die </a:t>
            </a:r>
            <a:r>
              <a:rPr lang="de-CH" dirty="0"/>
              <a:t>Schulleitung ist für die betriebliche Leitung der Schule </a:t>
            </a:r>
            <a:r>
              <a:rPr lang="de-CH" dirty="0" smtClean="0"/>
              <a:t>verantwortlich.</a:t>
            </a:r>
          </a:p>
          <a:p>
            <a:r>
              <a:rPr lang="de-CH" dirty="0" smtClean="0"/>
              <a:t>Die </a:t>
            </a:r>
            <a:r>
              <a:rPr lang="de-CH" dirty="0"/>
              <a:t>Schulleitung wirkt bei der Erstellung des Leistungsauftrags mit und setzt ihn </a:t>
            </a:r>
            <a:r>
              <a:rPr lang="de-CH" dirty="0" smtClean="0"/>
              <a:t>gemeinsam </a:t>
            </a:r>
            <a:r>
              <a:rPr lang="de-CH" dirty="0"/>
              <a:t>mit dem Schulpersonal um. </a:t>
            </a:r>
          </a:p>
          <a:p>
            <a:r>
              <a:rPr lang="de-CH" dirty="0" smtClean="0"/>
              <a:t>Die </a:t>
            </a:r>
            <a:r>
              <a:rPr lang="de-CH" dirty="0"/>
              <a:t>Schulleitung ist verantwortlich für die Erstellung, Umsetzung und Überprüfung der Mehrjahres- und Jahresplanung. </a:t>
            </a:r>
            <a:endParaRPr lang="de-CH" dirty="0" smtClean="0"/>
          </a:p>
          <a:p>
            <a:r>
              <a:rPr lang="de-CH" dirty="0" smtClean="0"/>
              <a:t>Die </a:t>
            </a:r>
            <a:r>
              <a:rPr lang="de-CH" dirty="0"/>
              <a:t>Mitglieder der Schulbehörde und das </a:t>
            </a:r>
            <a:r>
              <a:rPr lang="de-CH" dirty="0" smtClean="0"/>
              <a:t>Schulpersonal </a:t>
            </a:r>
            <a:r>
              <a:rPr lang="de-CH" dirty="0"/>
              <a:t>werden in die Erarbeitung angemessen einbezogen. </a:t>
            </a:r>
          </a:p>
          <a:p>
            <a:r>
              <a:rPr lang="de-CH" dirty="0" smtClean="0"/>
              <a:t>Die </a:t>
            </a:r>
            <a:r>
              <a:rPr lang="de-CH" dirty="0"/>
              <a:t>Bildungskommission bereitet den Leistungsauftrag zuhanden des Gemeinderates vor und genehmigt die Jahresplanung der Schule. </a:t>
            </a:r>
          </a:p>
          <a:p>
            <a:r>
              <a:rPr lang="de-CH" dirty="0" smtClean="0"/>
              <a:t>Der </a:t>
            </a:r>
            <a:r>
              <a:rPr lang="de-CH" dirty="0"/>
              <a:t>Gemeinderat legt den Leistungsauftrag der Volksschule mit den zu erreichenden Zielen fest und genehmigt die Mehrjahresplanung im Rahmen des betrieblichen </a:t>
            </a:r>
            <a:r>
              <a:rPr lang="de-CH" dirty="0" smtClean="0"/>
              <a:t>Leistungsauftrags</a:t>
            </a:r>
            <a:r>
              <a:rPr lang="de-CH" dirty="0"/>
              <a:t>.</a:t>
            </a:r>
          </a:p>
        </p:txBody>
      </p:sp>
      <p:sp>
        <p:nvSpPr>
          <p:cNvPr id="5" name="Foliennummernplatzhalter 4"/>
          <p:cNvSpPr>
            <a:spLocks noGrp="1"/>
          </p:cNvSpPr>
          <p:nvPr>
            <p:ph type="sldNum" sz="quarter" idx="12"/>
          </p:nvPr>
        </p:nvSpPr>
        <p:spPr/>
        <p:txBody>
          <a:bodyPr/>
          <a:lstStyle/>
          <a:p>
            <a:fld id="{5D4BD758-C871-49DC-A050-36A17C18F2FA}" type="slidenum">
              <a:rPr lang="de-CH" smtClean="0"/>
              <a:t>7</a:t>
            </a:fld>
            <a:endParaRPr lang="de-CH"/>
          </a:p>
        </p:txBody>
      </p:sp>
      <p:sp>
        <p:nvSpPr>
          <p:cNvPr id="6" name="Titel 5"/>
          <p:cNvSpPr>
            <a:spLocks noGrp="1"/>
          </p:cNvSpPr>
          <p:nvPr>
            <p:ph type="title"/>
          </p:nvPr>
        </p:nvSpPr>
        <p:spPr>
          <a:xfrm>
            <a:off x="619200" y="821699"/>
            <a:ext cx="11160000" cy="720000"/>
          </a:xfrm>
        </p:spPr>
        <p:txBody>
          <a:bodyPr/>
          <a:lstStyle/>
          <a:p>
            <a:r>
              <a:rPr lang="de-CH" dirty="0" smtClean="0"/>
              <a:t>Verantwortlichkeiten</a:t>
            </a:r>
            <a:endParaRPr lang="de-CH" dirty="0"/>
          </a:p>
        </p:txBody>
      </p:sp>
    </p:spTree>
    <p:extLst>
      <p:ext uri="{BB962C8B-B14F-4D97-AF65-F5344CB8AC3E}">
        <p14:creationId xmlns:p14="http://schemas.microsoft.com/office/powerpoint/2010/main" val="209470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CH" dirty="0" smtClean="0"/>
              <a:t>Schritt 1</a:t>
            </a:r>
            <a:endParaRPr lang="de-CH" dirty="0"/>
          </a:p>
        </p:txBody>
      </p:sp>
      <p:pic>
        <p:nvPicPr>
          <p:cNvPr id="13" name="Inhaltsplatzhalter 12"/>
          <p:cNvPicPr>
            <a:picLocks noGrp="1" noChangeAspect="1"/>
          </p:cNvPicPr>
          <p:nvPr>
            <p:ph sz="half" idx="2"/>
          </p:nvPr>
        </p:nvPicPr>
        <p:blipFill>
          <a:blip r:embed="rId3"/>
          <a:stretch>
            <a:fillRect/>
          </a:stretch>
        </p:blipFill>
        <p:spPr>
          <a:xfrm>
            <a:off x="619125" y="3573484"/>
            <a:ext cx="5472113" cy="1957345"/>
          </a:xfrm>
          <a:prstGeom prst="rect">
            <a:avLst/>
          </a:prstGeom>
        </p:spPr>
      </p:pic>
      <p:sp>
        <p:nvSpPr>
          <p:cNvPr id="11" name="Textplatzhalter 10"/>
          <p:cNvSpPr>
            <a:spLocks noGrp="1"/>
          </p:cNvSpPr>
          <p:nvPr>
            <p:ph type="body" sz="quarter" idx="3"/>
          </p:nvPr>
        </p:nvSpPr>
        <p:spPr/>
        <p:txBody>
          <a:bodyPr/>
          <a:lstStyle/>
          <a:p>
            <a:r>
              <a:rPr lang="de-CH" dirty="0" smtClean="0"/>
              <a:t>Schritt 2</a:t>
            </a:r>
            <a:endParaRPr lang="de-CH" dirty="0"/>
          </a:p>
        </p:txBody>
      </p:sp>
      <p:pic>
        <p:nvPicPr>
          <p:cNvPr id="14" name="Inhaltsplatzhalter 13"/>
          <p:cNvPicPr>
            <a:picLocks noGrp="1" noChangeAspect="1"/>
          </p:cNvPicPr>
          <p:nvPr>
            <p:ph sz="quarter" idx="4"/>
          </p:nvPr>
        </p:nvPicPr>
        <p:blipFill>
          <a:blip r:embed="rId4"/>
          <a:stretch>
            <a:fillRect/>
          </a:stretch>
        </p:blipFill>
        <p:spPr>
          <a:xfrm>
            <a:off x="6436731" y="2914650"/>
            <a:ext cx="5197050" cy="3275013"/>
          </a:xfrm>
          <a:prstGeom prst="rect">
            <a:avLst/>
          </a:prstGeom>
        </p:spPr>
      </p:pic>
      <p:sp>
        <p:nvSpPr>
          <p:cNvPr id="6" name="Titel 5"/>
          <p:cNvSpPr>
            <a:spLocks noGrp="1"/>
          </p:cNvSpPr>
          <p:nvPr>
            <p:ph type="title"/>
          </p:nvPr>
        </p:nvSpPr>
        <p:spPr/>
        <p:txBody>
          <a:bodyPr/>
          <a:lstStyle/>
          <a:p>
            <a:r>
              <a:rPr lang="de-CH" dirty="0" smtClean="0"/>
              <a:t>Strategische Ziele         Mehrjahresplanung</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8</a:t>
            </a:fld>
            <a:endParaRPr lang="de-CH"/>
          </a:p>
        </p:txBody>
      </p:sp>
    </p:spTree>
    <p:extLst>
      <p:ext uri="{BB962C8B-B14F-4D97-AF65-F5344CB8AC3E}">
        <p14:creationId xmlns:p14="http://schemas.microsoft.com/office/powerpoint/2010/main" val="3335310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5D4BD758-C871-49DC-A050-36A17C18F2FA}" type="slidenum">
              <a:rPr lang="de-CH" smtClean="0"/>
              <a:t>9</a:t>
            </a:fld>
            <a:endParaRPr lang="de-CH"/>
          </a:p>
        </p:txBody>
      </p:sp>
      <p:sp>
        <p:nvSpPr>
          <p:cNvPr id="10" name="Titel 9"/>
          <p:cNvSpPr>
            <a:spLocks noGrp="1"/>
          </p:cNvSpPr>
          <p:nvPr>
            <p:ph type="title"/>
          </p:nvPr>
        </p:nvSpPr>
        <p:spPr>
          <a:xfrm>
            <a:off x="619200" y="936000"/>
            <a:ext cx="11160000" cy="1266024"/>
          </a:xfrm>
        </p:spPr>
        <p:txBody>
          <a:bodyPr/>
          <a:lstStyle/>
          <a:p>
            <a:r>
              <a:rPr lang="de-CH" dirty="0" smtClean="0"/>
              <a:t>Leistungsauftrag mit den strategischen Zielen</a:t>
            </a:r>
            <a:endParaRPr lang="de-CH" dirty="0"/>
          </a:p>
        </p:txBody>
      </p:sp>
      <p:pic>
        <p:nvPicPr>
          <p:cNvPr id="5" name="Grafik 4"/>
          <p:cNvPicPr>
            <a:picLocks noChangeAspect="1"/>
          </p:cNvPicPr>
          <p:nvPr/>
        </p:nvPicPr>
        <p:blipFill>
          <a:blip r:embed="rId3"/>
          <a:stretch>
            <a:fillRect/>
          </a:stretch>
        </p:blipFill>
        <p:spPr>
          <a:xfrm>
            <a:off x="4017964" y="1735282"/>
            <a:ext cx="7761236" cy="3008864"/>
          </a:xfrm>
          <a:prstGeom prst="rect">
            <a:avLst/>
          </a:prstGeom>
        </p:spPr>
      </p:pic>
      <p:pic>
        <p:nvPicPr>
          <p:cNvPr id="6" name="Inhaltsplatzhalter 8"/>
          <p:cNvPicPr>
            <a:picLocks noChangeAspect="1"/>
          </p:cNvPicPr>
          <p:nvPr/>
        </p:nvPicPr>
        <p:blipFill>
          <a:blip r:embed="rId4"/>
          <a:stretch>
            <a:fillRect/>
          </a:stretch>
        </p:blipFill>
        <p:spPr>
          <a:xfrm>
            <a:off x="619200" y="2857500"/>
            <a:ext cx="5096025" cy="3514500"/>
          </a:xfrm>
          <a:prstGeom prst="rect">
            <a:avLst/>
          </a:prstGeom>
        </p:spPr>
      </p:pic>
    </p:spTree>
    <p:extLst>
      <p:ext uri="{BB962C8B-B14F-4D97-AF65-F5344CB8AC3E}">
        <p14:creationId xmlns:p14="http://schemas.microsoft.com/office/powerpoint/2010/main" val="121343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n Luzern">
  <a:themeElements>
    <a:clrScheme name="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7FCAFF"/>
      </a:hlink>
      <a:folHlink>
        <a:srgbClr val="40AFFF"/>
      </a:folHlink>
    </a:clrScheme>
    <a:fontScheme name="Segoe UI">
      <a:majorFont>
        <a:latin typeface="Segoe UI fet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2808E21A-8CEB-4AD8-9B47-87429428C934}" vid="{12467E2D-BDDD-4BA1-991D-8047D18ED07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1680</Words>
  <Application>Microsoft Office PowerPoint</Application>
  <PresentationFormat>Breitbild</PresentationFormat>
  <Paragraphs>210</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Brussels</vt:lpstr>
      <vt:lpstr>Segoe UI</vt:lpstr>
      <vt:lpstr>Times New Roman</vt:lpstr>
      <vt:lpstr>Wingdings 2</vt:lpstr>
      <vt:lpstr>Kanton Luzern</vt:lpstr>
      <vt:lpstr>Schule gemeinsam gestalten Wo stehen wir? – Wo gehen wir hin?</vt:lpstr>
      <vt:lpstr>Check in: Einloggen</vt:lpstr>
      <vt:lpstr>Wähle einen Spruch aus, der dich besonders anspricht.</vt:lpstr>
      <vt:lpstr>Ziele von heute</vt:lpstr>
      <vt:lpstr>Agenda</vt:lpstr>
      <vt:lpstr>Warum ein betrieblicher Leistungsauftrag? </vt:lpstr>
      <vt:lpstr>Verantwortlichkeiten</vt:lpstr>
      <vt:lpstr>Strategische Ziele         Mehrjahresplanung</vt:lpstr>
      <vt:lpstr>Leistungsauftrag mit den strategischen Zielen</vt:lpstr>
      <vt:lpstr>Arbeitsphase</vt:lpstr>
      <vt:lpstr>Entwurf Mehrjahresplanung erstellen</vt:lpstr>
      <vt:lpstr>Betrieblicher Leistungsauftrag</vt:lpstr>
      <vt:lpstr>Erläuterungen zum Betrieblichen Leistungsauftrag Punkt 2.4 Mehrjahresplanung</vt:lpstr>
      <vt:lpstr>Vorlage 2.4 Mehrjahresplanung</vt:lpstr>
      <vt:lpstr>PowerPoint-Präsentation</vt:lpstr>
      <vt:lpstr>Sichtung und Beschlussfassung</vt:lpstr>
      <vt:lpstr>Ausblick: Wo stehen wir? – Wo gehen wir hin?</vt:lpstr>
      <vt:lpstr>Nächste Schritte und Kommunikation</vt:lpstr>
      <vt:lpstr>Check Out</vt:lpstr>
      <vt:lpstr>PowerPoint-Präsentation</vt:lpstr>
    </vt:vector>
  </TitlesOfParts>
  <Company>Dienststelle VolksschulbildungKanton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Schule gemeinsam gestalten. Wo stehen wir? - Wo gehen wir hin?</dc:title>
  <dc:subject>Schulen für alle</dc:subject>
  <dc:creator>DVS Weber Katja (Fachbearbeiterin Medien und Informatik)</dc:creator>
  <cp:lastModifiedBy>Priska Buergler</cp:lastModifiedBy>
  <cp:revision>211</cp:revision>
  <dcterms:created xsi:type="dcterms:W3CDTF">2023-07-11T14:15:40Z</dcterms:created>
  <dcterms:modified xsi:type="dcterms:W3CDTF">2024-04-26T06:47:32Z</dcterms:modified>
</cp:coreProperties>
</file>