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259" r:id="rId2"/>
    <p:sldId id="408" r:id="rId3"/>
    <p:sldId id="407" r:id="rId4"/>
    <p:sldId id="298" r:id="rId5"/>
    <p:sldId id="287" r:id="rId6"/>
    <p:sldId id="329" r:id="rId7"/>
    <p:sldId id="382" r:id="rId8"/>
    <p:sldId id="416" r:id="rId9"/>
    <p:sldId id="417" r:id="rId10"/>
    <p:sldId id="418" r:id="rId11"/>
    <p:sldId id="419" r:id="rId12"/>
    <p:sldId id="420" r:id="rId13"/>
    <p:sldId id="403" r:id="rId14"/>
    <p:sldId id="304" r:id="rId15"/>
    <p:sldId id="279" r:id="rId16"/>
    <p:sldId id="305" r:id="rId17"/>
    <p:sldId id="421" r:id="rId18"/>
    <p:sldId id="292" r:id="rId19"/>
    <p:sldId id="410" r:id="rId20"/>
    <p:sldId id="411" r:id="rId21"/>
    <p:sldId id="422" r:id="rId22"/>
    <p:sldId id="432" r:id="rId23"/>
    <p:sldId id="423" r:id="rId24"/>
    <p:sldId id="433" r:id="rId25"/>
    <p:sldId id="434" r:id="rId26"/>
    <p:sldId id="435" r:id="rId27"/>
    <p:sldId id="436" r:id="rId28"/>
    <p:sldId id="437" r:id="rId29"/>
    <p:sldId id="438" r:id="rId30"/>
    <p:sldId id="439" r:id="rId31"/>
    <p:sldId id="440" r:id="rId32"/>
    <p:sldId id="441" r:id="rId33"/>
    <p:sldId id="442" r:id="rId34"/>
    <p:sldId id="456" r:id="rId35"/>
    <p:sldId id="443" r:id="rId36"/>
    <p:sldId id="444" r:id="rId37"/>
    <p:sldId id="445" r:id="rId38"/>
    <p:sldId id="446" r:id="rId39"/>
    <p:sldId id="447" r:id="rId40"/>
    <p:sldId id="448" r:id="rId41"/>
    <p:sldId id="449" r:id="rId42"/>
    <p:sldId id="450" r:id="rId43"/>
    <p:sldId id="451" r:id="rId44"/>
    <p:sldId id="452" r:id="rId45"/>
    <p:sldId id="453" r:id="rId46"/>
    <p:sldId id="454" r:id="rId47"/>
    <p:sldId id="413" r:id="rId48"/>
    <p:sldId id="318" r:id="rId49"/>
    <p:sldId id="396" r:id="rId50"/>
    <p:sldId id="338" r:id="rId51"/>
    <p:sldId id="324" r:id="rId52"/>
    <p:sldId id="341" r:id="rId53"/>
    <p:sldId id="414" r:id="rId54"/>
    <p:sldId id="342" r:id="rId55"/>
    <p:sldId id="397" r:id="rId56"/>
    <p:sldId id="398" r:id="rId57"/>
    <p:sldId id="399" r:id="rId58"/>
    <p:sldId id="400" r:id="rId59"/>
    <p:sldId id="401" r:id="rId60"/>
    <p:sldId id="405" r:id="rId61"/>
    <p:sldId id="326" r:id="rId62"/>
    <p:sldId id="415" r:id="rId63"/>
    <p:sldId id="325" r:id="rId64"/>
    <p:sldId id="270" r:id="rId65"/>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015"/>
    <a:srgbClr val="CCFFCC"/>
    <a:srgbClr val="CC00CC"/>
    <a:srgbClr val="FF66FF"/>
    <a:srgbClr val="FFCCFF"/>
    <a:srgbClr val="FF99FF"/>
    <a:srgbClr val="FBAFD7"/>
    <a:srgbClr val="FFFFCC"/>
    <a:srgbClr val="E9C700"/>
    <a:srgbClr val="E50D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97" autoAdjust="0"/>
    <p:restoredTop sz="63066" autoAdjust="0"/>
  </p:normalViewPr>
  <p:slideViewPr>
    <p:cSldViewPr snapToGrid="0">
      <p:cViewPr varScale="1">
        <p:scale>
          <a:sx n="76" d="100"/>
          <a:sy n="76" d="100"/>
        </p:scale>
        <p:origin x="1776" y="84"/>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B0177-EEAD-467F-A696-33021A3737BE}" type="datetimeFigureOut">
              <a:rPr lang="de-CH" smtClean="0"/>
              <a:t>26.04.2024</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26137-33AE-42AD-9CFF-625B8FDFB1AD}" type="slidenum">
              <a:rPr lang="de-CH" smtClean="0"/>
              <a:t>‹Nr.›</a:t>
            </a:fld>
            <a:endParaRPr lang="de-CH"/>
          </a:p>
        </p:txBody>
      </p:sp>
    </p:spTree>
    <p:extLst>
      <p:ext uri="{BB962C8B-B14F-4D97-AF65-F5344CB8AC3E}">
        <p14:creationId xmlns:p14="http://schemas.microsoft.com/office/powerpoint/2010/main" val="428450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E307-2EED-41DC-B960-7F893A5ED0C7}" type="datetimeFigureOut">
              <a:rPr lang="de-CH" smtClean="0"/>
              <a:t>26.04.2024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FF4FE-F8FC-4C1D-BEE1-E343905C3304}" type="slidenum">
              <a:rPr lang="de-CH" smtClean="0"/>
              <a:t>‹Nr.›</a:t>
            </a:fld>
            <a:endParaRPr lang="de-CH"/>
          </a:p>
        </p:txBody>
      </p:sp>
    </p:spTree>
    <p:extLst>
      <p:ext uri="{BB962C8B-B14F-4D97-AF65-F5344CB8AC3E}">
        <p14:creationId xmlns:p14="http://schemas.microsoft.com/office/powerpoint/2010/main" val="29675238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Begrüssung aller Teilnehmenden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Begrüssung der Teilnehmenden durch die SL</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a:t>
            </a:fld>
            <a:endParaRPr lang="de-CH"/>
          </a:p>
        </p:txBody>
      </p:sp>
    </p:spTree>
    <p:extLst>
      <p:ext uri="{BB962C8B-B14F-4D97-AF65-F5344CB8AC3E}">
        <p14:creationId xmlns:p14="http://schemas.microsoft.com/office/powerpoint/2010/main" val="3816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Vorgehen im </a:t>
            </a:r>
            <a:r>
              <a:rPr lang="de-CH" sz="1200" b="1"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Konsentprinzip</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Es ist einfacher zusammenzuarbeiten, wenn wir akzeptieren, dass wir verschiedene Präferenzen haben.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Als Präferenz bezeichnet man allgemein das, was einem selber am besten erscheint und man bevorzugen würde.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Es gibt Bereiche, die uns inakzeptabel erscheinen. Es gibt aber Bereiche, in denen wir uns tolerant verhalten können, hier als Toleranzbereich bezeichnet.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Toleranzbereiche zu verdeutlichen, statt nur über präferierte Bereiche zu verfolgen, ergibt in Teams viel mehr Möglichkeiten. Man spricht von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Man ist nicht übereinstimmender Meinung, d. h. es gibt unterschiedliche Ansichten.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Wenn wir zu einem Vorschlag einen schwerwiegenden Einwand haben, bedeutet das mehr, als dass uns das nicht gefällt, es handelt sich um ernsthafte Bedenken, das Ziel zu erreichen.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Ansonsten wäre es fürs Erste sinnvoll den Toleranzbereich anzustreben, um mal etwas auszuprobieren.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A8B6DD7-F428-4341-ACA3-2B2B10D66EA9}" type="slidenum">
              <a:rPr lang="de-AT" smtClean="0"/>
              <a:t>10</a:t>
            </a:fld>
            <a:endParaRPr lang="de-AT"/>
          </a:p>
        </p:txBody>
      </p:sp>
    </p:spTree>
    <p:extLst>
      <p:ext uri="{BB962C8B-B14F-4D97-AF65-F5344CB8AC3E}">
        <p14:creationId xmlns:p14="http://schemas.microsoft.com/office/powerpoint/2010/main" val="425977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Weg zum </a:t>
            </a:r>
            <a:r>
              <a:rPr lang="de-CH" sz="1200" b="1"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Auf dem Weg zum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entwickelt sich das Wissen der Teilnehmenden sich in der Diskussion immer weiter.</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Teilnehmenden sind gleichberechtigt.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Es werden auf dem Weg zum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diese vier Phasen durchlaufen.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95935">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1. Informationsphase:</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Fragen werden geklärt, Informationen ausgetauscht.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95935">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2. Meinungsbildung:</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Die Meinungen, Ansichten der Teilnehmenden werden ausgesprochen.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95935">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3. </a:t>
            </a:r>
            <a:r>
              <a:rPr lang="de-CH" sz="1200" b="1"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Konsentformung</a:t>
            </a: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Die Gesprächsleitung moderiert die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Konsentformung</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mit den Fragen: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675640">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675640">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«Gibt es gegen diesen Vorschlag einen begründeten schwerwiegenden Einwand?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675640">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675640">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«Ist der Vorschlag gut genug für jetzt und sicher genug, um es zu versuchen?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675640">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95935">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Runde dauert so lange, bis es keinen Einwand mehr gibt.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95935">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95935">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4. Beschlussfassung:</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Sobald es keine begründeten, schwerwiegenden Einwände mehr gibt, ist der Beschluss für den momentanen Lösungsvorschlag gefasst.</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11</a:t>
            </a:fld>
            <a:endParaRPr lang="de-CH"/>
          </a:p>
        </p:txBody>
      </p:sp>
    </p:spTree>
    <p:extLst>
      <p:ext uri="{BB962C8B-B14F-4D97-AF65-F5344CB8AC3E}">
        <p14:creationId xmlns:p14="http://schemas.microsoft.com/office/powerpoint/2010/main" val="27782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Rollen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Es werden dazu folgende Rollen benötigt: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765810" algn="l"/>
                <a:tab pos="1216025"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Gruppe wählt ein Mitglied, welches die </a:t>
            </a: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Gesprächsleitung</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übernimmt. Die Gesprächsleitung achtet darauf, dass alle zu Wort kommen. Sie hält die Zielerreichung im Auge.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76581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a:t>
            </a: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Sekretärin, der Sekretär </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notiert die Argumente. Der Vorschlag kann dadurch weiterentwickelt werden. Sie oder er wird die Ergebnisse aus den Diskussionen zusammenbringen und notiert diese.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765810" algn="l"/>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Alle </a:t>
            </a: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Gruppenmitglieder</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helfen, dass die Diskussion funktioniert und übernehmen Verantwortung für das Ergebnis. Sie können die Gesprächsleitung bei Bedarf auch unterstützen durch motivieren, erinnern.</a:t>
            </a:r>
          </a:p>
          <a:p>
            <a:pPr marL="342900" lvl="0" indent="-342900">
              <a:spcAft>
                <a:spcPts val="0"/>
              </a:spcAft>
              <a:buFont typeface="Arial" panose="020B0604020202020204" pitchFamily="34" charset="0"/>
              <a:buChar char="•"/>
              <a:tabLst>
                <a:tab pos="765810" algn="l"/>
                <a:tab pos="4050665" algn="l"/>
              </a:tabLst>
            </a:pPr>
            <a:endPar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600" b="1" i="1" dirty="0" smtClean="0">
                <a:effectLst/>
                <a:latin typeface="Segoe UI" panose="020B0502040204020203" pitchFamily="34" charset="0"/>
                <a:ea typeface="Times New Roman" panose="02020603050405020304" pitchFamily="18" charset="0"/>
                <a:cs typeface="Times New Roman" panose="02020603050405020304" pitchFamily="18" charset="0"/>
              </a:rPr>
              <a:t>Rollenverteilung</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Bevor wir nun in die Arbeitsphase starten, wollen wir die Rolle der Gesprächsleitung und der Sekretärin, des Sekretärs gleich festlegen.</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Wer von euch würde gerne die Gesprächsleitung übernehmen?</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Festlegen</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Wer würde in allen Schritten protokollartig die Schritte (Schritt 1 in einem separaten Word Dokument, Schritt 2-4 im </a:t>
            </a:r>
            <a:r>
              <a:rPr lang="de-CH" sz="1600" i="1" dirty="0" err="1" smtClean="0">
                <a:effectLst/>
                <a:latin typeface="Segoe UI" panose="020B0502040204020203" pitchFamily="34" charset="0"/>
                <a:ea typeface="Times New Roman" panose="02020603050405020304" pitchFamily="18" charset="0"/>
                <a:cs typeface="Times New Roman" panose="02020603050405020304" pitchFamily="18" charset="0"/>
              </a:rPr>
              <a:t>Exceltool</a:t>
            </a: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 «Ergebnissicherung Set 3») festhalten? Festlegen</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600" b="1" i="1" dirty="0" smtClean="0">
                <a:effectLst/>
                <a:latin typeface="Segoe UI" panose="020B0502040204020203" pitchFamily="34" charset="0"/>
                <a:ea typeface="Times New Roman" panose="02020603050405020304" pitchFamily="18" charset="0"/>
                <a:cs typeface="Times New Roman" panose="02020603050405020304" pitchFamily="18" charset="0"/>
              </a:rPr>
              <a:t>Alternative:</a:t>
            </a: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 falls gewünscht, kann in jedem Schritt die Rolle neu verteilt werden. Damit alle die Möglichkeit haben, sich an den Diskussionen zu beteiligen, macht dieser Rollentausch je nach Grösse der Gruppe Sinn. Es macht Sinn, dass der/die Sekretär/in immer dieselbe Person ist, damit sich nur eine Person mit dem </a:t>
            </a:r>
            <a:r>
              <a:rPr lang="de-CH" sz="1600" i="1" dirty="0" err="1" smtClean="0">
                <a:effectLst/>
                <a:latin typeface="Segoe UI" panose="020B0502040204020203" pitchFamily="34" charset="0"/>
                <a:ea typeface="Times New Roman" panose="02020603050405020304" pitchFamily="18" charset="0"/>
                <a:cs typeface="Times New Roman" panose="02020603050405020304" pitchFamily="18" charset="0"/>
              </a:rPr>
              <a:t>Exceltool</a:t>
            </a: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 «Ergebnissicherung Set 3» auskennen muss.</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0" lvl="0" indent="0">
              <a:spcAft>
                <a:spcPts val="0"/>
              </a:spcAft>
              <a:buFont typeface="Arial" panose="020B0604020202020204" pitchFamily="34" charset="0"/>
              <a:buNone/>
              <a:tabLst>
                <a:tab pos="765810" algn="l"/>
                <a:tab pos="4050665" algn="l"/>
              </a:tabLst>
            </a:pP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A8B6DD7-F428-4341-ACA3-2B2B10D66EA9}" type="slidenum">
              <a:rPr lang="de-AT" smtClean="0"/>
              <a:t>12</a:t>
            </a:fld>
            <a:endParaRPr lang="de-AT"/>
          </a:p>
        </p:txBody>
      </p:sp>
    </p:spTree>
    <p:extLst>
      <p:ext uri="{BB962C8B-B14F-4D97-AF65-F5344CB8AC3E}">
        <p14:creationId xmlns:p14="http://schemas.microsoft.com/office/powerpoint/2010/main" val="146543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Rückblick Set 1 &amp; Set 2 und Ausblick Set 3</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Bevor wir in die eigentliche Arbeitsphase des Set 3 starten, wollen wir nochmals Rückschau halten und uns erinnern, was wir im Set 1 und 2 für Ziele verfolgt haben.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13</a:t>
            </a:fld>
            <a:endParaRPr lang="de-CH"/>
          </a:p>
        </p:txBody>
      </p:sp>
    </p:spTree>
    <p:extLst>
      <p:ext uri="{BB962C8B-B14F-4D97-AF65-F5344CB8AC3E}">
        <p14:creationId xmlns:p14="http://schemas.microsoft.com/office/powerpoint/2010/main" val="2921259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Rückblick: Wo stehen wir?</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Schulleitung erklärt den bisherigen Arbeitsverlauf der im Set 1 &amp; 2 getätigten Arbeiten und den daraus resultierenden Ergebnissen: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Set 1 haben wir im Lehrpersonenteam und in der Bildungskommission Themen ermittelt, die uns beschäftigen. Wir haben Gründe und Ursachen diskutiert und ermittelt, wo wir Energie investieren möchten. Schliesslich haben wir gemeinsam (Bildungskommission und Team) unsere Ergebnisse vorgestellt und für ein gegenseitiges Verständnis für die Themen gesorgt und die Ergebnisse abgeglichen.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14</a:t>
            </a:fld>
            <a:endParaRPr lang="de-CH"/>
          </a:p>
        </p:txBody>
      </p:sp>
    </p:spTree>
    <p:extLst>
      <p:ext uri="{BB962C8B-B14F-4D97-AF65-F5344CB8AC3E}">
        <p14:creationId xmlns:p14="http://schemas.microsoft.com/office/powerpoint/2010/main" val="92631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Raum aufgehängt, seht ihr nochmals alle Plakate mit den genannten Themen.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15</a:t>
            </a:fld>
            <a:endParaRPr lang="de-CH"/>
          </a:p>
        </p:txBody>
      </p:sp>
    </p:spTree>
    <p:extLst>
      <p:ext uri="{BB962C8B-B14F-4D97-AF65-F5344CB8AC3E}">
        <p14:creationId xmlns:p14="http://schemas.microsoft.com/office/powerpoint/2010/main" val="228711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Set 2 haben wir die Inhalte der Bausteine kennen gelernt und sie mit unseren Themen von Set 1 abgeglichen. Zudem haben wir in Set 2 die Bausteine bzw. Themen priorisiert.</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16</a:t>
            </a:fld>
            <a:endParaRPr lang="de-CH"/>
          </a:p>
        </p:txBody>
      </p:sp>
    </p:spTree>
    <p:extLst>
      <p:ext uri="{BB962C8B-B14F-4D97-AF65-F5344CB8AC3E}">
        <p14:creationId xmlns:p14="http://schemas.microsoft.com/office/powerpoint/2010/main" val="772521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Diese Priorisierungen werden uns in der nachfolgenden Arbeitsphase helfen, auf unsere Schule abgestützte, sinnvolle strategische Ziele zu setzen.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17</a:t>
            </a:fld>
            <a:endParaRPr lang="de-CH"/>
          </a:p>
        </p:txBody>
      </p:sp>
    </p:spTree>
    <p:extLst>
      <p:ext uri="{BB962C8B-B14F-4D97-AF65-F5344CB8AC3E}">
        <p14:creationId xmlns:p14="http://schemas.microsoft.com/office/powerpoint/2010/main" val="2970568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Wo gehen wir </a:t>
            </a:r>
            <a:r>
              <a:rPr lang="de-CH" sz="1600" b="1" dirty="0" smtClean="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heute </a:t>
            </a: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hin?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Schulleitung oder die Prozessbegleitung DVS erklärt, welche Ziele mit der heutigen Sitzung verfolgt werden und welche Tools dafür benötigt werden: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smtClean="0">
                <a:effectLst/>
                <a:latin typeface="Segoe UI" panose="020B0502040204020203" pitchFamily="34" charset="0"/>
                <a:ea typeface="Times New Roman" panose="02020603050405020304" pitchFamily="18" charset="0"/>
                <a:cs typeface="Times New Roman" panose="02020603050405020304" pitchFamily="18" charset="0"/>
              </a:rPr>
              <a:t>Heute </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werden wir aufgrund der im Set 1 ermittelten Themen und im Set 2 ermittelten Bausteine definieren, welche strategischen Ziele in den folgenden Jahren angegangen und mit welchen Bausteinen wir diese umsetzen wollen.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In der Strategie- und Zielformulierung geht es darum, Prioritäten zu setzen, Relevantes von weniger Relevantem zu trennen und folglich auch, nicht alles auf einmal angehen zu wollen.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Wir beschränken uns deshalb in der Strategie- und Zielformulierung auf 3 bis 6 strategische Ziele.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Schulleitende sind verantwortlich für die Weiterentwicklung der Schule und die Umsetzung des Qualitätsmanagements.</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18</a:t>
            </a:fld>
            <a:endParaRPr lang="de-CH"/>
          </a:p>
        </p:txBody>
      </p:sp>
    </p:spTree>
    <p:extLst>
      <p:ext uri="{BB962C8B-B14F-4D97-AF65-F5344CB8AC3E}">
        <p14:creationId xmlns:p14="http://schemas.microsoft.com/office/powerpoint/2010/main" val="16148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1" kern="1200" dirty="0" smtClean="0">
                <a:solidFill>
                  <a:schemeClr val="tx1"/>
                </a:solidFill>
                <a:effectLst/>
                <a:latin typeface="+mn-lt"/>
                <a:ea typeface="+mn-ea"/>
                <a:cs typeface="+mn-cs"/>
              </a:rPr>
              <a:t>Rollenklärung mit Verantwortlichkeiten</a:t>
            </a:r>
            <a:endParaRPr lang="de-CH"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de-CH" sz="1200" kern="1200" dirty="0" smtClean="0">
              <a:solidFill>
                <a:schemeClr val="tx1"/>
              </a:solidFill>
              <a:effectLst/>
              <a:latin typeface="+mn-lt"/>
              <a:ea typeface="+mn-ea"/>
              <a:cs typeface="+mn-cs"/>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Der Gemeinde- bzw. Stadtrat und die Bildungskommission tragen die strategische Verantwortung für die Qualitätssicherung und Qualitätsentwicklung an der Schule.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Damit die Bildungskommission und die Schulleitung mit den Lehr- und Fachpersonen die Schule gemeinsam gestalten können, steht ihnen mit «Schule gemeinsam gestalten» eine Reihe aufbereiteter und strukturierter Umsetzungsideen für die partizipative Klärung der Fragen «Wo stehen wir?» - «Wo gehen wir hin?» zur Verfügung.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Die </a:t>
            </a: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Schulleitung</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ist für die pädagogische und betriebliche Leitung, Führung und Entwicklung der Schule verantwortlich.</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19</a:t>
            </a:fld>
            <a:endParaRPr lang="de-CH"/>
          </a:p>
        </p:txBody>
      </p:sp>
    </p:spTree>
    <p:extLst>
      <p:ext uri="{BB962C8B-B14F-4D97-AF65-F5344CB8AC3E}">
        <p14:creationId xmlns:p14="http://schemas.microsoft.com/office/powerpoint/2010/main" val="265999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gibt einen kurzen Überblick über den Ablauf des heutigen Treffens.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Agenda</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So gehen wir heute vor:</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Check In: Gemeinsames Ankommen und Einstimmung zum Thema «Wandel &amp; Veränderung»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Kurzer Rückblick: Set 1 &amp; Set 2</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Arbeitsphase in 4 Schritten: Festlegen der strategischen Ziele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Check Out: Ausblick &amp; Abschluss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i="0" dirty="0"/>
          </a:p>
        </p:txBody>
      </p:sp>
      <p:sp>
        <p:nvSpPr>
          <p:cNvPr id="4" name="Foliennummernplatzhalter 3"/>
          <p:cNvSpPr>
            <a:spLocks noGrp="1"/>
          </p:cNvSpPr>
          <p:nvPr>
            <p:ph type="sldNum" sz="quarter" idx="10"/>
          </p:nvPr>
        </p:nvSpPr>
        <p:spPr/>
        <p:txBody>
          <a:bodyPr/>
          <a:lstStyle/>
          <a:p>
            <a:fld id="{D8FFF4FE-F8FC-4C1D-BEE1-E343905C3304}" type="slidenum">
              <a:rPr lang="de-CH" smtClean="0"/>
              <a:t>2</a:t>
            </a:fld>
            <a:endParaRPr lang="de-CH"/>
          </a:p>
        </p:txBody>
      </p:sp>
    </p:spTree>
    <p:extLst>
      <p:ext uri="{BB962C8B-B14F-4D97-AF65-F5344CB8AC3E}">
        <p14:creationId xmlns:p14="http://schemas.microsoft.com/office/powerpoint/2010/main" val="2301989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b="1" kern="1200" dirty="0" smtClean="0">
                <a:solidFill>
                  <a:schemeClr val="tx1"/>
                </a:solidFill>
                <a:effectLst/>
                <a:latin typeface="+mn-lt"/>
                <a:ea typeface="+mn-ea"/>
                <a:cs typeface="+mn-cs"/>
              </a:rPr>
              <a:t>Wo gehen wir heute hin?</a:t>
            </a:r>
            <a:endParaRPr lang="de-CH" sz="1200" kern="1200" dirty="0" smtClean="0">
              <a:solidFill>
                <a:schemeClr val="tx1"/>
              </a:solidFill>
              <a:effectLst/>
              <a:latin typeface="+mn-lt"/>
              <a:ea typeface="+mn-ea"/>
              <a:cs typeface="+mn-cs"/>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Schulleitende können so die Impulse und Irritationen aus dem Schulalltag und Bildungskommissionen die übergeordneten Erwartungen aus dem gesellschaftlichen und politischen Umfeld der Schule aufnehmen. Beim Set 1 und 2 war Teamarbeit gefragt.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In unseren Diskussionen und der Lösungsfindung haben wir z.T. festgestellt, dass wir unterschiedliche Überzeugungen in uns tragen.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Diese Überzeugungen sind tief in uns verankerte Annahmen über die Schule und das Lernen von Kindern und Jugendlichen.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Solche Überzeugungen sind geprägt durch die eigene Kindheit und Erziehung, durch Lernerfahrungen in der Schule und im Studium, durch die Entwicklung der persönlichen Reife sowie durch Sozialisierung am Lernort Schule.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Überzeugungen helfen im Alltag uns schnell zurechtzufinden und schnell zu urteilen. Wenn es z.B. in eurer eigenen Schulzeit immer absolut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mucksmäuschen</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still sein musste in der Klasse, dann ist es wahrscheinlich, dass ihr die Überzeugung habt, in einer stillen Klasse findet gutes Lernen statt. Dabei kann wer still ist, komplett anderen Gedanken nachhängen.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Dies sind Gründe, warum wir gemeinsam und im Dialog und Diskurs unterwegs sind.</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Die Meinungsvielfalt trägt zu einer Rundumsicht und somit zu guten Lösungen bei.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20</a:t>
            </a:fld>
            <a:endParaRPr lang="de-CH"/>
          </a:p>
        </p:txBody>
      </p:sp>
    </p:spTree>
    <p:extLst>
      <p:ext uri="{BB962C8B-B14F-4D97-AF65-F5344CB8AC3E}">
        <p14:creationId xmlns:p14="http://schemas.microsoft.com/office/powerpoint/2010/main" val="255556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Symbol" panose="05050102010706020507" pitchFamily="18" charset="2"/>
              <a:buNone/>
              <a:tabLst>
                <a:tab pos="4050665" algn="l"/>
              </a:tabLst>
              <a:defRPr/>
            </a:pPr>
            <a:r>
              <a:rPr lang="de-CH" sz="1200" b="1" kern="1200" dirty="0" smtClean="0">
                <a:solidFill>
                  <a:schemeClr val="tx1"/>
                </a:solidFill>
                <a:effectLst/>
                <a:latin typeface="+mn-lt"/>
                <a:ea typeface="+mn-ea"/>
                <a:cs typeface="+mn-cs"/>
              </a:rPr>
              <a:t>Überblick zum Vorgehen in vier Schritten</a:t>
            </a:r>
            <a:endParaRPr lang="de-CH" sz="1200" kern="1200" dirty="0" smtClean="0">
              <a:solidFill>
                <a:schemeClr val="tx1"/>
              </a:solidFill>
              <a:effectLst/>
              <a:latin typeface="+mn-lt"/>
              <a:ea typeface="+mn-ea"/>
              <a:cs typeface="+mn-cs"/>
            </a:endParaRPr>
          </a:p>
          <a:p>
            <a:pPr marL="0" lvl="0" indent="0">
              <a:spcAft>
                <a:spcPts val="0"/>
              </a:spcAft>
              <a:buFont typeface="Symbol" panose="05050102010706020507" pitchFamily="18" charset="2"/>
              <a:buNone/>
              <a:tabLst>
                <a:tab pos="4050665" algn="l"/>
              </a:tabLst>
            </a:pPr>
            <a:endPar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Folgenden werden wir mit folgenden 4 Schritten in 4 Arbeitsphasen vorgehen: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Schritt 1: Von der Ergebnissicherung zur Ergebnissichtung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Schritt 2: Konsolidierung der Themen und Bausteine aus Set 1&amp;2 und setzen von Schwerpunkten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Schritt 3: Ableitung der strategischen Ziele aus den festgelegten Schwerpunkten (Bausteine)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Schritt 4: Auswahl der Bausteine zur Umsetzung der festgelegten strategischen Ziele</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21</a:t>
            </a:fld>
            <a:endParaRPr lang="de-CH"/>
          </a:p>
        </p:txBody>
      </p:sp>
    </p:spTree>
    <p:extLst>
      <p:ext uri="{BB962C8B-B14F-4D97-AF65-F5344CB8AC3E}">
        <p14:creationId xmlns:p14="http://schemas.microsoft.com/office/powerpoint/2010/main" val="103732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Arbeitsphase: Festlegen strategische Ziele und Bausteine</a:t>
            </a:r>
          </a:p>
          <a:p>
            <a:endParaRPr lang="de-CH" dirty="0" smtClean="0"/>
          </a:p>
          <a:p>
            <a:r>
              <a:rPr lang="de-CH" dirty="0" smtClean="0"/>
              <a:t>Los</a:t>
            </a:r>
            <a:r>
              <a:rPr lang="de-CH" baseline="0" dirty="0" smtClean="0"/>
              <a:t> geht’s! Wir starten in die Arbeitsphase in 4 Schritten!</a:t>
            </a:r>
          </a:p>
          <a:p>
            <a:pPr>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Wie bereits erwähnt gehen wir dabei Schritt für Schritt vor. Ziel ist es, die strategischen Ziele und Massnahmen festzulegen.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22</a:t>
            </a:fld>
            <a:endParaRPr lang="de-CH"/>
          </a:p>
        </p:txBody>
      </p:sp>
    </p:spTree>
    <p:extLst>
      <p:ext uri="{BB962C8B-B14F-4D97-AF65-F5344CB8AC3E}">
        <p14:creationId xmlns:p14="http://schemas.microsoft.com/office/powerpoint/2010/main" val="1437496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Wie bereits erwähnt gehen wir dabei Schritt für Schritt vor. </a:t>
            </a:r>
          </a:p>
          <a:p>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Ziel ist es aufgrund der im Set 1 ermittelten Themen und im Set 2 ermittelten Bausteine zu definieren, welche strategischen Ziele in den folgenden Jahren angegangen und mit welchen Bausteinen wir diese umsetzen wollen.</a:t>
            </a:r>
          </a:p>
          <a:p>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23</a:t>
            </a:fld>
            <a:endParaRPr lang="de-CH"/>
          </a:p>
        </p:txBody>
      </p:sp>
    </p:spTree>
    <p:extLst>
      <p:ext uri="{BB962C8B-B14F-4D97-AF65-F5344CB8AC3E}">
        <p14:creationId xmlns:p14="http://schemas.microsoft.com/office/powerpoint/2010/main" val="4183035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600" b="1" dirty="0" smtClean="0">
                <a:effectLst/>
                <a:latin typeface="Segoe UI" panose="020B0502040204020203" pitchFamily="34" charset="0"/>
                <a:ea typeface="Times New Roman" panose="02020603050405020304" pitchFamily="18" charset="0"/>
                <a:cs typeface="Segoe UI" panose="020B0502040204020203" pitchFamily="34" charset="0"/>
              </a:rPr>
              <a:t>Schritt 1:</a:t>
            </a:r>
            <a:r>
              <a:rPr lang="de-CH" sz="16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600" b="1" dirty="0" smtClean="0">
                <a:effectLst/>
                <a:latin typeface="Segoe UI" panose="020B0502040204020203" pitchFamily="34" charset="0"/>
                <a:ea typeface="Times New Roman" panose="02020603050405020304" pitchFamily="18" charset="0"/>
                <a:cs typeface="Segoe UI" panose="020B0502040204020203" pitchFamily="34" charset="0"/>
              </a:rPr>
              <a:t>Von der Ergebnissicherung zur Ergebnissichtung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Wir verschaffen uns im ersten Schritt einen ersten groben Überblick über die Ergebnisse aus Set 1 und 2.</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Darin konzentrieren wir uns in diesem Schritt auf die Handlungsfelder in «Schulen für alle».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Gibt es Handlungsfelder, welche sich als dringlichere und/oder wichtigere aufgrund der Ergebnisse aus Set 1 und 2 gezeigt haben als andere?</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85762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Die Schulleitung oder Moderation erklärt die Nachbereitung aus Set 2:</a:t>
            </a:r>
          </a:p>
          <a:p>
            <a:pPr>
              <a:spcAft>
                <a:spcPts val="0"/>
              </a:spcAft>
              <a:tabLst>
                <a:tab pos="4050665" algn="l"/>
              </a:tabLst>
            </a:pP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Die Schulleitung hat im Anschluss an die Arbeiten von Set 2 eine Vorarbeit geleistet, indem sie eine Zusammenstellung der Themen aus Set 1 und den daraus resultierenden und gewichteten Bausteinen aus Set 2 in der Excel-Tabelle «Ergebnissicherung Set 2» erstellt hat.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Mittels Filter kann man erkennen, mit welchen Bausteinen ein Thema in Verbindung steht. Zudem hat die SL deklariert, ob es ein Thema der Bildungskommission der Schulleitung mit Lehr- und Fachpersonen oder von beiden ist (siehe in den jeweiligen Zellen das Kreuz). </a:t>
            </a: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32749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Die Moderation erklärt den Arbeitsauftrag: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Animierte Folie schrittweise erklären.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In einem ersten Arbeitsschritt wollen wir uns auf die Handlungsfelder konzentrieren. In welchen Handlungsfeldern sieht unser Team und die Bildungskommission grossen, zum Teil oder keinen Handlungsbedarf?</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Hier auf der Folie sieht ihr die Handlungsfelder des ersten und zweiten Entwicklungsschwerpunktes.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Darauf hinweisen, dass je nach Entwicklungsschwerpunkt die Handlungsfelder in der entsprechenden Spalte in gleicher Farbe dargestellt sind.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Hier lohnt es sich, eventuell auch mit ausgedruckten Formaten (pro Blatt ein Entwicklungsschwerpunkt -&gt; Filter) zu arbeiten.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14561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Arbeitsphase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Wir gehen dabei wie folgt vor:</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Think – Alleine denken</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Schaut euch die Ergebnisse zuerst alleine an.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Pair - Austauschen</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Im Anschluss diskutiert ihr zu zweit.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Share – Teilen und Festhalten</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Schliesslich wollen wir unsere Feststellungen im Plenum teilen, diskutieren und im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Konsentverfahren</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festlegen.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hilft den Teilnehmenden bei der Wahl einer Gesprächsleitung und einer/s Sekretär/in, falls dies nicht schon in der Vorbereitung geschehen ist. « Es ist auch möglich, dass die Moderation die Gesprächsleitung übernimmt. Die/der Sekretär macht sich im Anschluss an die Wahl mit dem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3» vertraut.</a:t>
            </a:r>
            <a:r>
              <a:rPr lang="de-CH" sz="1200" i="1" kern="1200" dirty="0" smtClean="0">
                <a:solidFill>
                  <a:srgbClr val="000000"/>
                </a:solidFill>
                <a:effectLst/>
                <a:latin typeface="Segoe UI" panose="020B0502040204020203" pitchFamily="34" charset="0"/>
                <a:ea typeface="SimSun" panose="02010600030101010101" pitchFamily="2" charset="-122"/>
                <a:cs typeface="Segoe UI" panose="020B0502040204020203" pitchFamily="34" charset="0"/>
              </a:rPr>
              <a:t> </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Sie/er nimmt nicht teil am Dreischritt «Think, Pair, Share». Dies ist wichtig, damit im Anschluss gleich mit dem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«3 gearbeitet werden kann.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leitet über zu den Fragen, über welche sich einzeln nun im Punkt «Think» drei Minuten Gedanken machen sollen.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06084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Think – Alleine denken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Schaut euch nun (alleine =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think</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die Ergebnisse an. Macht euch zu folgenden Fragen Gedanken: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In welchen Handlungsfeldern befinden sich unsere Themen?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Was fällt auf?</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Was überrascht?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Wurden die obligatorischen Bausteine bereits miteinbezogen? Wenn nein, müssen diese unbedingt mitbedacht werden.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74128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Pair – Austauschen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Erstellt zu zweit aufgrund der gemachten Beobachtungen eine Analyse - Matrix.</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Besprecht dazu zuerst eure gemachten Überlegungen aus der Phase «Think».</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Ordnet anschliessend die Handlungsfelder nach Wichtigkeit und Dringlichkeit.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880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a:t>
            </a:r>
            <a:r>
              <a:rPr lang="de-CH" baseline="0" dirty="0" smtClean="0"/>
              <a:t> kommen zum ersten Punkt in unserer Agenda.</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a:t>
            </a:fld>
            <a:endParaRPr lang="de-CH"/>
          </a:p>
        </p:txBody>
      </p:sp>
    </p:spTree>
    <p:extLst>
      <p:ext uri="{BB962C8B-B14F-4D97-AF65-F5344CB8AC3E}">
        <p14:creationId xmlns:p14="http://schemas.microsoft.com/office/powerpoint/2010/main" val="1967484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Ihr erhält dazu ein ausgedrucktes Arbeitsblatt «Analyse-Matrix» und im Couvert findet ihr die ausgeschnittenen Handlungsfelder.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teilt pro Zweiergruppe eine Kopie der Analyse - Matrix und ein Couvert mit den ausgeschnittenen Handlungsfeldern aus.</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38756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Share – Teilen und Festhalten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nimmt alle Gruppen zusammen. Die Paare legen ihre Analyse-Matrix nebeneinander.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erklärt, dass sie im nächsten Punkt «Share» nun im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Konsentverfahren</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die Handlungsfelder final den vier Kategorien zuordnen. Für das finale Bild wird eine leere, neue Analyse-Matrix mit den Zetteln (Handlungsfeldern) parat gelegt.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Die unterschiedlichen Farben der vier Handlungsschwerpunkte können helfen, sich relativ schnell ein Gesamtbild zu verschaffen.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Tauscht euch nun im Plenum aus und einigt euch auf eine Zuteilung im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Konsentverfahren</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Wo stimmen unsere Ergebnisse überein?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Wo nicht? Und warum?</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Können wir uns auf ein Schlussergebnis einigen?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Segoe UI" panose="020B0502040204020203" pitchFamily="34" charset="0"/>
              </a:rPr>
              <a:t>Gesprächsleitung</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(siehe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Konsentverfahren</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leitet die Diskussion an.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b="1" i="1" dirty="0" smtClean="0">
                <a:effectLst/>
                <a:latin typeface="Segoe UI" panose="020B0502040204020203" pitchFamily="34" charset="0"/>
                <a:ea typeface="Times New Roman" panose="02020603050405020304" pitchFamily="18" charset="0"/>
                <a:cs typeface="Segoe UI" panose="020B0502040204020203" pitchFamily="34" charset="0"/>
              </a:rPr>
              <a:t>Sekretärin/Sekretär</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hält wichtige Punkte stichwortartig auf einem separaten Word-Dokument fest. Der finale Entscheid wird auf im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3» Spalte C festgehalten.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Der Sekretär/die Sekretärin überträgt das finale Ergebnis in das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«Ergebnissicherung 3» Schritt 1: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Konsent</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aus Set 2» (Spalte C).</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r>
              <a:rPr lang="de-CH" sz="1200" i="1" dirty="0" smtClean="0">
                <a:effectLst/>
                <a:latin typeface="Segoe UI" panose="020B0502040204020203" pitchFamily="34" charset="0"/>
                <a:ea typeface="Times New Roman" panose="02020603050405020304" pitchFamily="18" charset="0"/>
              </a:rPr>
              <a:t>-&gt; Hinweis: Das Ergebnis aus dem 1. Schritt dient später zur Priorisierung der Themen in der Erstellung der Mehrjahresplanung im Set 3b. </a:t>
            </a:r>
            <a:endParaRPr lang="de-CH" i="1" baseline="0"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151224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15’ Pause</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10006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Segoe UI" panose="020B0502040204020203" pitchFamily="34" charset="0"/>
              </a:rPr>
              <a:t>Schritt 2:</a:t>
            </a:r>
            <a:r>
              <a:rPr lang="de-CH" sz="1600" dirty="0" smtClean="0">
                <a:effectLst/>
                <a:latin typeface="Segoe UI" panose="020B0502040204020203" pitchFamily="34" charset="0"/>
                <a:ea typeface="Times New Roman" panose="02020603050405020304" pitchFamily="18" charset="0"/>
                <a:cs typeface="Segoe UI" panose="020B0502040204020203" pitchFamily="34" charset="0"/>
              </a:rPr>
              <a:t> </a:t>
            </a:r>
            <a:r>
              <a:rPr lang="de-CH" sz="1600" b="1" dirty="0" smtClean="0">
                <a:effectLst/>
                <a:latin typeface="Segoe UI" panose="020B0502040204020203" pitchFamily="34" charset="0"/>
                <a:ea typeface="Times New Roman" panose="02020603050405020304" pitchFamily="18" charset="0"/>
                <a:cs typeface="Segoe UI" panose="020B0502040204020203" pitchFamily="34" charset="0"/>
              </a:rPr>
              <a:t>Konsolidierung der Themen und Bausteine aus Set 1&amp;2 und setzen von Schwerpunkten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Wir konsolidieren die Themen und Bausteine aus Set 1&amp;2 und setzen gemeinsame Schwerpunkte.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Es geht also darum, wo wir als Schule unsere gemeinsamen Schwerpunkte sehen.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Nun geht es darum, die im Set 1 genannten Themen auf ihren Inhalt und ihre Bedeutsamkeit und die Bausteine aus Set 2 nach Wichtigkeit zu gewichten und im Anschluss daran Schwerpunkte zu setzen.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Falls nicht fix festgelegt, wird eine neue Gesprächsleitung und Sekretär/in gewählt.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Auch in dieser Runde benötigen wir für das Finale eine Gesprächsleitung und einen Sekretär/eine Sekretärin. Wer übernimmt in diesem Schritt diese Funktion?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Beide, Gesprächsleitung und Moderation, können sich an der Erarbeitung innerhalb einer Gruppe beteiligen.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35562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Obligatorische Bausteine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In diesem zweiten Schritt ist wichtig, dass wir die vom Kanton festgelegten obligatorischen Bausteine miteinbeziehen.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Wurden diese weder vom Team noch von der Bildungskommission als zu «weiterentwickeln» oder «innovieren» bewertet, müssen wir diese ab jetzt in unsere Planung miteinbeziehen und mitdenken.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Diese Bausteine sind als obligatorisch deklariert, weil sie im Aufgaben- und Finanzplan drin sind und voraussichtlich mit gesetzlichen Anpassungen verbunden sind.</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Der Aufgaben- und Finanzplan musste von der DVS zu einem fixen Zeitpunkt erstellt werden, lieber hätten sie die Bausteine zusammen mit den Schulen gesichtet.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Die obligatorischen Bausteine müssen in der Phase 1 von der Schule begonnen werden: Das heisst bis spätestens 2027 muss unsere Schule das daran gebundene strategische Ziel miteinplanen und beginnen, daran zu arbeiten.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Das bedeutet für uns, dass wir im heutigen Prozess und Festlegung der Ziele die den obligatorischen Bausteinen zu Grunde liegenden strategischen Ziele miteinplanen müssen.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Auch da gilt, die Schule bearbeitet basierend auf ihrer Analyse die Teile, die aufgrund der Analyse notwendig sind.</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Hat eine Schule schon sehr viele Aspekte des obligatorischen Bausteins erreicht, gibt es weniger oder vielleicht auch gar nichts zu bearbeiten.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Bei den blau markierten Bausteinen müssen wir beachten, dass diese für eine gute Implementierung in einem grösseren Zeithorizont denken müssen. Dies wird jedoch erst bei der Erstellung der Mehrjahresplanung von Bedeutung sein.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 pos="4050665"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Die obligatorischen Bausteine werden in der nachher euch vorzustellenden Übersicht mit einem + markiert sein.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51110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Arbeitsphase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leitet die Teilnehmenden an 5 Gruppen zu bilden und erklärt den genauen Arbeitsauftrag: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Die Teilnehmenden bilden gemäss den 5 Entwicklungsschwerpunkten 5 Gruppen.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Bildet gleich grosse Gruppen. (Wenn möglich 5 Gruppen)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In jeder Gruppe sollen möglichst ein Bildungskommissionsmitglied und ein Steuergruppenmitglied sein.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Jede Gruppe nimmt sich einem Entwicklungsschwerpunkt an.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Ihr benötigt eure Laptops und das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2» oder dessen Ausdruck.</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79361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Schritt 2a: Arbeitsauftrag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228600" algn="l"/>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Da jeder Baustein aus einem strategischen Ziel heraus resultiert, legen wir in diesem Schritt fest, wie wichtig für unsere Schulentwicklung anhand der genannten Themen ein Baustein ist.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228600" algn="l"/>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Mit der Übersicht können wir die Gesamtgewichtung der einzelnen Bausteine ermitteln. Dies erfordert eine Diskussion und Festlegung, ob ein Baustein insgesamt den Kategorien «weiterentwickeln» oder «innovieren» zugeordnet werden soll. Der Punkt «bewahren» fällt in diesem Schritt weg, da es um die zukünftige Weiterentwicklung unserer Schule geht.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228600" algn="l"/>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Wichtig ist, was bereits in der Einleitung gesagt wurde: die obligatorischen Bausteine müssen wir unbedingt mitdenken. Falls diese vom Team und von der Bildungskommission nicht genannt wurden, müssen sie mitgedacht werden.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99334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Grundlagen der Bausteine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Wichtig bei der nachfolgenden Arbeit ist es, zu bedenken, dass die Bausteine sich auf die Qualitätsbeschreibungen des Orientierungsrahmens Schulqualität abstützen.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Der Orientierungsrahmen Schulqualität bildet die Grundlage für die Entwicklungen der Bausteine. Deren Einsatz ermöglicht der Schule eine Weiterentwicklung basierend auf dem Orientierungsrahmen hin zu einer guten oder vorbildlichen Praxis.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Im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2», welches ihr im Anschluss erhält (bzw. auf TEAMS abgelegt ist), sind jedem Baustein auch die Kriterien «gute» und «vorbildliche» Praxis hinterlegt. Dazu müsst ihr auf den jeweiligen Baustein klicken.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15305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Bezug Orientierungsrahmen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Folie ist animiert.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Wenn ihr auf den jeweiligen Baustein klickt, dann erscheinen die Kriterien «gute» und «vorbildliche» Praxis.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Oben rechts kommt ihr zurück zur Hauptseite.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Wichtig: Der Orientierungsrahmen hilft euch, eine erste grobe Einschätzung über die Qualität an unserer Schule und in eine Diskussion darüber zu kommen.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Anhand des Handlungsschwerpunktes «Lernen als persönlicher Bildungsprozess gestalten» zeige ich Euch Beispielhaft das Vorgehen.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42220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Ergebnissicherung Set 2 – kurz erklärt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685800" algn="l"/>
                <a:tab pos="914400"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Entwicklungsschwerpunkte, Handlungsfelder, Bausteine</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In der Vertikalen seht ihr die Entwicklungsschwerpunkte mit den zugehörigen Themenfeldern und den Bausteinen.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685800" algn="l"/>
                <a:tab pos="914400"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Themen Set 1:</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In der Horizontalen hat die Schulleitung die im Set 1 ermittelten Themen ergänzt.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685800" algn="l"/>
                <a:tab pos="914400" algn="l"/>
              </a:tabLs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Priorisierung Bausteine:</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Die den Themen zugeteilten Bausteine wurden vom Team und der Bildungskommission nachfolgenden Kriterien priorisiert: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1143000" lvl="2" indent="-228600">
              <a:spcAft>
                <a:spcPts val="0"/>
              </a:spcAft>
              <a:buFont typeface="Arial" panose="020B0604020202020204" pitchFamily="34" charset="0"/>
              <a:buChar char="•"/>
              <a:tabLst>
                <a:tab pos="1143000" algn="l"/>
                <a:tab pos="13716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«bewahren» = orange: Dies bewahren wir und gehen es im Moment nicht an.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1143000" lvl="2" indent="-228600">
              <a:spcAft>
                <a:spcPts val="0"/>
              </a:spcAft>
              <a:buFont typeface="Arial" panose="020B0604020202020204" pitchFamily="34" charset="0"/>
              <a:buChar char="•"/>
              <a:tabLst>
                <a:tab pos="1143000" algn="l"/>
                <a:tab pos="13716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«weiterentwickeln» = blau: Wichtig, dass wir den Baustein zum Thema bearbeiten, wir entwickeln es weiter.</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1143000" lvl="2" indent="-228600">
              <a:spcAft>
                <a:spcPts val="0"/>
              </a:spcAft>
              <a:buFont typeface="Arial" panose="020B0604020202020204" pitchFamily="34" charset="0"/>
              <a:buChar char="•"/>
              <a:tabLst>
                <a:tab pos="1143000" algn="l"/>
                <a:tab pos="13716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«innovieren» = grün: In diesem Thema steckt Herzblut drin, da möchten wir etwas verändern.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685800" algn="l"/>
                <a:tab pos="9144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Nachdem alle Beteiligten im Set 2 die Bausteine und die Themen priorisiert hatten, hat die Schulleitung diese Priorisierung übernommen und in dieser Tabelle gemäss den vorgegebenen Begriffen «bewahren», «innovieren» oder «weiterentwickeln» zugeordnet</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11388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Einstieg «Schulen für alle – Wandel gemeinsam gestalten»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Wir sind heute in einer ungewohnten Zusammensetzung zusammen am Arbeiten. Deshalb wollen wir uns zu Beginn unbedingt die Zeit nehmen, um mit dem Thema und auch mit untereinander vertraut zu werden.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Falls sich einzelne Bildungskommissionsmitglieder und Steuergruppenmitglieder noch nicht kennen, eine kurze Vorstellungsrunde (Name und Funktion/Rolle) machen.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führt Team-Spiel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Changeprozess</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durch:</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Bitten Sie die Teilnehmer/innen, sich in zwei Reihen aufzustellen. Die beiden Personen, die sich gegenüberstehen, prägen sich gegenseitig ein.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Personen drehen sich nun um, sodass sie einander mit dem Rücken gegenüberstehen und kein Blickkontakt herrscht.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Sie fordern die Teilnehmer/innen nun auf,</a:t>
            </a:r>
            <a:r>
              <a:rPr lang="de-CH" sz="1200" b="1" i="1" dirty="0" smtClean="0">
                <a:solidFill>
                  <a:srgbClr val="00B0F0"/>
                </a:solidFill>
                <a:effectLst/>
                <a:latin typeface="Segoe UI" panose="020B0502040204020203" pitchFamily="34" charset="0"/>
                <a:ea typeface="Times New Roman" panose="02020603050405020304" pitchFamily="18" charset="0"/>
                <a:cs typeface="Times New Roman" panose="02020603050405020304" pitchFamily="18" charset="0"/>
              </a:rPr>
              <a:t> drei</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Dinge an sich zu verändern.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Anschließend drehen sich alle um und haben die Aufgabe, zu erraten, was am Gegenüber anders ist.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Nun geht es darum, </a:t>
            </a:r>
            <a:r>
              <a:rPr lang="de-CH" sz="1200" b="1" i="1" dirty="0" smtClean="0">
                <a:solidFill>
                  <a:srgbClr val="00B0F0"/>
                </a:solidFill>
                <a:effectLst/>
                <a:latin typeface="Segoe UI" panose="020B0502040204020203" pitchFamily="34" charset="0"/>
                <a:ea typeface="Times New Roman" panose="02020603050405020304" pitchFamily="18" charset="0"/>
                <a:cs typeface="Times New Roman" panose="02020603050405020304" pitchFamily="18" charset="0"/>
              </a:rPr>
              <a:t>zehn</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Dinge an sich zu verändern. An dieser Stelle geht meistens ein Raunen durch die Menge und es gibt Widerstände… 10 erscheint viel. Der Widerstand ist ganz normal. Sie können die Übung abbrechen.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Falls der Widerstand nicht gross ist, führen Sie das Spiel analog zur ersten Runde durch.</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r>
              <a:rPr lang="de-CH" sz="1200" kern="1200" dirty="0" smtClean="0">
                <a:solidFill>
                  <a:schemeClr val="tx1"/>
                </a:solidFill>
                <a:effectLst/>
                <a:latin typeface="+mn-lt"/>
                <a:ea typeface="+mn-ea"/>
                <a:cs typeface="+mn-cs"/>
              </a:rPr>
              <a:t> </a:t>
            </a:r>
          </a:p>
          <a:p>
            <a:r>
              <a:rPr lang="de-CH" sz="1200" b="1" i="1" kern="1200" dirty="0" smtClean="0">
                <a:solidFill>
                  <a:schemeClr val="tx1"/>
                </a:solidFill>
                <a:effectLst/>
                <a:latin typeface="+mn-lt"/>
                <a:ea typeface="+mn-ea"/>
                <a:cs typeface="+mn-cs"/>
              </a:rPr>
              <a:t>Hinweis (wird bei der Folie 7 «Change – drei Leitlinien» aufgegriffen):</a:t>
            </a:r>
            <a:endParaRPr lang="de-CH" sz="1200" kern="1200" dirty="0" smtClean="0">
              <a:solidFill>
                <a:schemeClr val="tx1"/>
              </a:solidFill>
              <a:effectLst/>
              <a:latin typeface="+mn-lt"/>
              <a:ea typeface="+mn-ea"/>
              <a:cs typeface="+mn-cs"/>
            </a:endParaRPr>
          </a:p>
          <a:p>
            <a:r>
              <a:rPr lang="de-CH" sz="1200" i="1" kern="1200" dirty="0" smtClean="0">
                <a:solidFill>
                  <a:schemeClr val="tx1"/>
                </a:solidFill>
                <a:effectLst/>
                <a:latin typeface="+mn-lt"/>
                <a:ea typeface="+mn-ea"/>
                <a:cs typeface="+mn-cs"/>
              </a:rPr>
              <a:t>Bei der Anzahl der Veränderungen zählen das Verändern von Mimik und Gestik genauso wie sich etwas aus dem Raum dazu zu nehmen. In der Praxis zeigt sich jedoch, dass der überwiegende Teil fast ausschließlich Sachen ablegt, zum Beispiel Ring oder Uhr. Dieses Verhalten lässt sich gut in der anschließenden Feedbackrunde thematisieren. Dass Menschen bei Veränderungen zuerst an Verlust denken, spiegelt sich hier wider und eignet sich als Rückmeldung mit Aha-Effekt für die Feedbackrunde. Veränderung ist nicht nur Verlust, sondern kann auch Gewinn sein. Thematisieren Sie auch die Wirkung von einer grossen Anzahl an Veränderungen.</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a:t>
            </a:fld>
            <a:endParaRPr lang="de-CH"/>
          </a:p>
        </p:txBody>
      </p:sp>
    </p:spTree>
    <p:extLst>
      <p:ext uri="{BB962C8B-B14F-4D97-AF65-F5344CB8AC3E}">
        <p14:creationId xmlns:p14="http://schemas.microsoft.com/office/powerpoint/2010/main" val="3504052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Entscheidung pro gewählter Baustein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Entscheidet bei jedem Baustein, ob dieser nun gesamthaft als zu «weiterentwickeln/optimieren» oder «innovieren» zu bewerten ist.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Eine ausführliche Diskussion dieser Gesamtentscheidung ist unerlässlich.</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148761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Folie ist animiert.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Verschafft euch einen Überblick über die qualitativen Ziele der «guten Praxis» und der «vorbildlichen Praxis» gemäss Orientierungsrahmen Schulqualität (verlinkt siehe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Diskutiert, entscheidet und trägt in das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2» in die hinterste Spalte ein, ob ihr den jeweiligen Baustein gesamthaft a) ausschliesst, b) optimiert oder c) innoviert (siehe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drop</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and</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down – Liste).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Obligatorische Bausteine: Wurden diese mitgedacht?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Das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Exceltool</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«Ergebnissicherung Set 2» muss von allen 5 Gruppen in Kooperation bearbeitet werden können. Im Anschluss muss es gross via </a:t>
            </a:r>
            <a:r>
              <a:rPr lang="de-CH" sz="1200" i="1" dirty="0" err="1" smtClean="0">
                <a:effectLst/>
                <a:latin typeface="Segoe UI" panose="020B0502040204020203" pitchFamily="34" charset="0"/>
                <a:ea typeface="Times New Roman" panose="02020603050405020304" pitchFamily="18" charset="0"/>
                <a:cs typeface="Segoe UI" panose="020B0502040204020203" pitchFamily="34" charset="0"/>
              </a:rPr>
              <a:t>Beamer</a:t>
            </a: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präsentiert werden können.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88575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weisst im Anschluss die Gruppen, mit der Arbeit zu starten. Als Überblick wird die nächste Folie gezeigt.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Moderation weisst die Teilnehmenden an, den» Arbeitsauftrag im Überblick» durchzulesen.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de-CH" i="1"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i="1" dirty="0" smtClean="0"/>
              <a:t>Folie </a:t>
            </a:r>
            <a:r>
              <a:rPr lang="de-CH" i="1" dirty="0" err="1" smtClean="0"/>
              <a:t>projezieren</a:t>
            </a:r>
            <a:r>
              <a:rPr lang="de-CH" i="1" dirty="0" smtClean="0"/>
              <a:t> während</a:t>
            </a:r>
            <a:r>
              <a:rPr lang="de-CH" i="1" baseline="0" dirty="0" smtClean="0"/>
              <a:t> Arbeitsphase.</a:t>
            </a:r>
          </a:p>
          <a:p>
            <a:endParaRPr lang="de-CH" i="1"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0563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1" kern="1200" dirty="0" smtClean="0">
                <a:solidFill>
                  <a:schemeClr val="tx1"/>
                </a:solidFill>
                <a:effectLst/>
                <a:latin typeface="+mn-lt"/>
                <a:ea typeface="+mn-ea"/>
                <a:cs typeface="+mn-cs"/>
              </a:rPr>
              <a:t>Moderation</a:t>
            </a:r>
            <a:r>
              <a:rPr lang="de-CH" sz="1200" b="0" i="1" kern="1200" baseline="0" dirty="0" smtClean="0">
                <a:solidFill>
                  <a:schemeClr val="tx1"/>
                </a:solidFill>
                <a:effectLst/>
                <a:latin typeface="+mn-lt"/>
                <a:ea typeface="+mn-ea"/>
                <a:cs typeface="+mn-cs"/>
              </a:rPr>
              <a:t> stoppt nun die Arbeitsphase und bittet alle Beteiligten mit ihren Ergebnissen zurück ins Plenum zu kommen.</a:t>
            </a:r>
          </a:p>
          <a:p>
            <a:endParaRPr lang="de-CH" sz="1200" b="0" i="1"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i="1" kern="1200" dirty="0" smtClean="0">
                <a:solidFill>
                  <a:schemeClr val="tx1"/>
                </a:solidFill>
                <a:effectLst/>
                <a:latin typeface="+mn-lt"/>
                <a:ea typeface="+mn-ea"/>
                <a:cs typeface="+mn-cs"/>
              </a:rPr>
              <a:t>Die Ergebnisse sollen direkt live in das </a:t>
            </a:r>
            <a:r>
              <a:rPr lang="de-CH" sz="1200" i="1" kern="1200" dirty="0" err="1" smtClean="0">
                <a:solidFill>
                  <a:schemeClr val="tx1"/>
                </a:solidFill>
                <a:effectLst/>
                <a:latin typeface="+mn-lt"/>
                <a:ea typeface="+mn-ea"/>
                <a:cs typeface="+mn-cs"/>
              </a:rPr>
              <a:t>Exceltool</a:t>
            </a:r>
            <a:r>
              <a:rPr lang="de-CH" sz="1200" i="1" kern="1200" dirty="0" smtClean="0">
                <a:solidFill>
                  <a:schemeClr val="tx1"/>
                </a:solidFill>
                <a:effectLst/>
                <a:latin typeface="+mn-lt"/>
                <a:ea typeface="+mn-ea"/>
                <a:cs typeface="+mn-cs"/>
              </a:rPr>
              <a:t> «Ergebnissicherung Set 2» eingetragen werden. Dies wird gross via </a:t>
            </a:r>
            <a:r>
              <a:rPr lang="de-CH" sz="1200" i="1" kern="1200" dirty="0" err="1" smtClean="0">
                <a:solidFill>
                  <a:schemeClr val="tx1"/>
                </a:solidFill>
                <a:effectLst/>
                <a:latin typeface="+mn-lt"/>
                <a:ea typeface="+mn-ea"/>
                <a:cs typeface="+mn-cs"/>
              </a:rPr>
              <a:t>Beamer</a:t>
            </a:r>
            <a:r>
              <a:rPr lang="de-CH" sz="1200" i="1" kern="1200" dirty="0" smtClean="0">
                <a:solidFill>
                  <a:schemeClr val="tx1"/>
                </a:solidFill>
                <a:effectLst/>
                <a:latin typeface="+mn-lt"/>
                <a:ea typeface="+mn-ea"/>
                <a:cs typeface="+mn-cs"/>
              </a:rPr>
              <a:t> präsentiert.</a:t>
            </a:r>
            <a:endParaRPr lang="de-CH" sz="1200" kern="1200" dirty="0" smtClean="0">
              <a:solidFill>
                <a:schemeClr val="tx1"/>
              </a:solidFill>
              <a:effectLst/>
              <a:latin typeface="+mn-lt"/>
              <a:ea typeface="+mn-ea"/>
              <a:cs typeface="+mn-cs"/>
            </a:endParaRPr>
          </a:p>
          <a:p>
            <a:endParaRPr lang="de-CH" sz="1200" b="0" i="1" kern="1200" baseline="0" dirty="0" smtClean="0">
              <a:solidFill>
                <a:schemeClr val="tx1"/>
              </a:solidFill>
              <a:effectLst/>
              <a:latin typeface="+mn-lt"/>
              <a:ea typeface="+mn-ea"/>
              <a:cs typeface="+mn-cs"/>
            </a:endParaRPr>
          </a:p>
          <a:p>
            <a:r>
              <a:rPr lang="de-CH" sz="1200" b="0" i="1" kern="1200" baseline="0" dirty="0" smtClean="0">
                <a:solidFill>
                  <a:schemeClr val="tx1"/>
                </a:solidFill>
                <a:effectLst/>
                <a:latin typeface="+mn-lt"/>
                <a:ea typeface="+mn-ea"/>
                <a:cs typeface="+mn-cs"/>
              </a:rPr>
              <a:t>Die Gesprächsleitung übernimmt im Anschluss das </a:t>
            </a:r>
            <a:r>
              <a:rPr lang="de-CH" sz="1200" b="0" i="1" kern="1200" baseline="0" dirty="0" err="1" smtClean="0">
                <a:solidFill>
                  <a:schemeClr val="tx1"/>
                </a:solidFill>
                <a:effectLst/>
                <a:latin typeface="+mn-lt"/>
                <a:ea typeface="+mn-ea"/>
                <a:cs typeface="+mn-cs"/>
              </a:rPr>
              <a:t>Konsentverfahren</a:t>
            </a:r>
            <a:r>
              <a:rPr lang="de-CH" sz="1200" b="0" i="1" kern="1200" baseline="0" dirty="0" smtClean="0">
                <a:solidFill>
                  <a:schemeClr val="tx1"/>
                </a:solidFill>
                <a:effectLst/>
                <a:latin typeface="+mn-lt"/>
                <a:ea typeface="+mn-ea"/>
                <a:cs typeface="+mn-cs"/>
              </a:rPr>
              <a:t>.</a:t>
            </a:r>
          </a:p>
          <a:p>
            <a:endParaRPr lang="de-CH" sz="1200" b="0" i="1" kern="1200" baseline="0" dirty="0" smtClean="0">
              <a:solidFill>
                <a:schemeClr val="tx1"/>
              </a:solidFill>
              <a:effectLst/>
              <a:latin typeface="+mn-lt"/>
              <a:ea typeface="+mn-ea"/>
              <a:cs typeface="+mn-cs"/>
            </a:endParaRPr>
          </a:p>
          <a:p>
            <a:r>
              <a:rPr lang="de-CH" sz="1200" b="0" i="1" kern="1200" baseline="0" dirty="0" smtClean="0">
                <a:solidFill>
                  <a:schemeClr val="tx1"/>
                </a:solidFill>
                <a:effectLst/>
                <a:latin typeface="+mn-lt"/>
                <a:ea typeface="+mn-ea"/>
                <a:cs typeface="+mn-cs"/>
              </a:rPr>
              <a:t>Der/die Sekretär/in notiert nun im </a:t>
            </a:r>
            <a:r>
              <a:rPr lang="de-CH" sz="1200" b="0" i="1" kern="1200" baseline="0" dirty="0" err="1" smtClean="0">
                <a:solidFill>
                  <a:schemeClr val="tx1"/>
                </a:solidFill>
                <a:effectLst/>
                <a:latin typeface="+mn-lt"/>
                <a:ea typeface="+mn-ea"/>
                <a:cs typeface="+mn-cs"/>
              </a:rPr>
              <a:t>Exceltool</a:t>
            </a:r>
            <a:r>
              <a:rPr lang="de-CH" sz="1200" b="0" i="1" kern="1200" baseline="0" dirty="0" smtClean="0">
                <a:solidFill>
                  <a:schemeClr val="tx1"/>
                </a:solidFill>
                <a:effectLst/>
                <a:latin typeface="+mn-lt"/>
                <a:ea typeface="+mn-ea"/>
                <a:cs typeface="+mn-cs"/>
              </a:rPr>
              <a:t> «Ergebnissicherung Set 3» die besprochenen Punkte und den Gesamtentscheid.</a:t>
            </a:r>
            <a:endParaRPr lang="de-CH" sz="1200" b="0" i="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A8B6DD7-F428-4341-ACA3-2B2B10D66EA9}" type="slidenum">
              <a:rPr kumimoji="0" lang="de-AT"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de-AT"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62791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i="1" dirty="0" smtClean="0"/>
              <a:t>Dies dient als Wegleitung für die Gesprächsleitung.</a:t>
            </a:r>
          </a:p>
          <a:p>
            <a:pPr marL="171450" indent="-171450">
              <a:buFont typeface="Arial" panose="020B0604020202020204" pitchFamily="34" charset="0"/>
              <a:buChar char="•"/>
            </a:pPr>
            <a:r>
              <a:rPr lang="de-CH" dirty="0" smtClean="0"/>
              <a:t>Jede der 5 Gruppen stellt nun die besprochenen Ergebnisse zum jeweiligen Entwicklungsschwerpunkt den anderen Mitgliedern vor. Begründet eure Entscheidungen. </a:t>
            </a:r>
          </a:p>
          <a:p>
            <a:pPr marL="171450" indent="-171450">
              <a:buFont typeface="Arial" panose="020B0604020202020204" pitchFamily="34" charset="0"/>
              <a:buChar char="•"/>
            </a:pPr>
            <a:r>
              <a:rPr lang="de-CH" dirty="0" smtClean="0"/>
              <a:t>Die anderen Mitglieder können kritische Fragen stellen.</a:t>
            </a:r>
          </a:p>
          <a:p>
            <a:pPr marL="171450" indent="-171450">
              <a:buFont typeface="Arial" panose="020B0604020202020204" pitchFamily="34" charset="0"/>
              <a:buChar char="•"/>
            </a:pPr>
            <a:r>
              <a:rPr lang="de-CH" dirty="0" smtClean="0"/>
              <a:t>Im gemeinsamen Diskurs wird gemeinsam entschieden, welcher Baustein als wichtig (optimieren, innovieren) empfunden wird. </a:t>
            </a:r>
          </a:p>
          <a:p>
            <a:pPr marL="171450" indent="-171450">
              <a:buFont typeface="Arial" panose="020B0604020202020204" pitchFamily="34" charset="0"/>
              <a:buChar char="•"/>
            </a:pPr>
            <a:r>
              <a:rPr lang="de-CH" dirty="0" smtClean="0"/>
              <a:t>Der Sekretär/die Sekretärin trägt wichtige Überlegungen und Diskussionspunkte in die Spalten E des </a:t>
            </a:r>
            <a:r>
              <a:rPr lang="de-CH" dirty="0" err="1" smtClean="0"/>
              <a:t>Exceltools</a:t>
            </a:r>
            <a:r>
              <a:rPr lang="de-CH" dirty="0" smtClean="0"/>
              <a:t> ein.</a:t>
            </a:r>
          </a:p>
          <a:p>
            <a:pPr marL="171450" indent="-171450">
              <a:buFont typeface="Arial" panose="020B0604020202020204" pitchFamily="34" charset="0"/>
              <a:buChar char="•"/>
            </a:pPr>
            <a:endParaRPr lang="de-CH" i="1" dirty="0" smtClean="0"/>
          </a:p>
          <a:p>
            <a:pPr marL="0" indent="0">
              <a:buFont typeface="Arial" panose="020B0604020202020204" pitchFamily="34" charset="0"/>
              <a:buNone/>
            </a:pPr>
            <a:r>
              <a:rPr lang="de-CH" i="1" dirty="0" smtClean="0"/>
              <a:t>Die</a:t>
            </a:r>
            <a:r>
              <a:rPr lang="de-CH" i="1" baseline="0" dirty="0" smtClean="0"/>
              <a:t> </a:t>
            </a:r>
            <a:r>
              <a:rPr lang="de-CH" i="1" baseline="0" dirty="0" err="1" smtClean="0"/>
              <a:t>Exceltabelle</a:t>
            </a:r>
            <a:r>
              <a:rPr lang="de-CH" i="1" baseline="0" dirty="0" smtClean="0"/>
              <a:t> «Ergebnissicherung Set 3» kann direkt via </a:t>
            </a:r>
            <a:r>
              <a:rPr lang="de-CH" i="1" baseline="0" dirty="0" err="1" smtClean="0"/>
              <a:t>Beamer</a:t>
            </a:r>
            <a:r>
              <a:rPr lang="de-CH" i="1" baseline="0" dirty="0" smtClean="0"/>
              <a:t> für alle sichtbar </a:t>
            </a:r>
            <a:r>
              <a:rPr lang="de-CH" i="1" baseline="0" dirty="0" err="1" smtClean="0"/>
              <a:t>projeziert</a:t>
            </a:r>
            <a:r>
              <a:rPr lang="de-CH" i="1" baseline="0" dirty="0" smtClean="0"/>
              <a:t> werden.</a:t>
            </a:r>
            <a:endParaRPr lang="de-CH"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18274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Segoe UI" panose="020B0502040204020203" pitchFamily="34" charset="0"/>
              </a:rPr>
              <a:t>Ergebnissicherung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Die Sekretärin/der Sekretär hält unsere Überlegungen und Entscheide in dieser Tabelle fest.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391427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Schaut euch die Tabelle nun nochmals in Ruhe an. Wurde alles notiert? Fehlt etwas?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de-CH" sz="1200" dirty="0" smtClean="0">
              <a:effectLst/>
              <a:latin typeface="Segoe UI" panose="020B0502040204020203" pitchFamily="34" charset="0"/>
              <a:ea typeface="Times New Roman" panose="02020603050405020304" pitchFamily="18" charset="0"/>
              <a:cs typeface="Segoe UI" panose="020B0502040204020203" pitchFamily="34" charset="0"/>
            </a:endParaRPr>
          </a:p>
          <a:p>
            <a:pPr>
              <a:spcAft>
                <a:spcPts val="0"/>
              </a:spcAft>
            </a:pPr>
            <a:r>
              <a:rPr lang="de-CH" sz="1200" dirty="0" err="1" smtClean="0">
                <a:effectLst/>
                <a:latin typeface="Segoe UI" panose="020B0502040204020203" pitchFamily="34" charset="0"/>
                <a:ea typeface="Times New Roman" panose="02020603050405020304" pitchFamily="18" charset="0"/>
                <a:cs typeface="Segoe UI" panose="020B0502040204020203" pitchFamily="34" charset="0"/>
              </a:rPr>
              <a:t>Konsent</a:t>
            </a:r>
            <a:r>
              <a:rPr lang="de-CH" sz="1200" dirty="0" smtClean="0">
                <a:effectLst/>
                <a:latin typeface="Segoe UI" panose="020B0502040204020203" pitchFamily="34" charset="0"/>
                <a:ea typeface="Times New Roman" panose="02020603050405020304" pitchFamily="18" charset="0"/>
                <a:cs typeface="Segoe UI" panose="020B0502040204020203" pitchFamily="34" charset="0"/>
              </a:rPr>
              <a:t>: Gibt es zu diesem Vorschlag noch schwerwiegende Einwände oder ist er gut genug, um damit weiterzuarbeiten?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Ergänzungen werden gemacht und final das Endergebnis Schritt 2 festgehalten.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Segoe UI" panose="020B0502040204020203" pitchFamily="34" charset="0"/>
              </a:rPr>
              <a:t>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62567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15’</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47</a:t>
            </a:fld>
            <a:endParaRPr lang="de-CH"/>
          </a:p>
        </p:txBody>
      </p:sp>
    </p:spTree>
    <p:extLst>
      <p:ext uri="{BB962C8B-B14F-4D97-AF65-F5344CB8AC3E}">
        <p14:creationId xmlns:p14="http://schemas.microsoft.com/office/powerpoint/2010/main" val="377782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Schritt 3: </a:t>
            </a:r>
            <a:r>
              <a:rPr lang="de-CH" sz="1600" b="1"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r>
              <a:rPr lang="de-CH" sz="1600" b="1" i="1" dirty="0" smtClean="0">
                <a:effectLst/>
                <a:latin typeface="Segoe UI" panose="020B0502040204020203" pitchFamily="34" charset="0"/>
                <a:ea typeface="Times New Roman" panose="02020603050405020304" pitchFamily="18" charset="0"/>
                <a:cs typeface="Times New Roman" panose="02020603050405020304" pitchFamily="18" charset="0"/>
              </a:rPr>
              <a:t> strategische Ziele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Vor der Pause wurden unsere Entscheidungen im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Exceltool</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«Strategische Ziele Set 3» festgehalten. Mit Hilfe dieses Tools können wir und direkt die strategischen Ziele (siehe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Exceltool</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«Strategische Ziele Set 3» = Schritt 2) ablesen.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Schritt 3 leiten wir die strategischen Ziele aus den festgelegten Schwerpunkten ab. Alle Bausteine sind einem oder zwei strategischen Zielen verpflichtet. Da wir im Set 2 die Bausteine unseren Themen zugeordnet haben, hilft uns dies nun, direkt zu den strategischen Zielen zu kommen.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48</a:t>
            </a:fld>
            <a:endParaRPr lang="de-CH"/>
          </a:p>
        </p:txBody>
      </p:sp>
    </p:spTree>
    <p:extLst>
      <p:ext uri="{BB962C8B-B14F-4D97-AF65-F5344CB8AC3E}">
        <p14:creationId xmlns:p14="http://schemas.microsoft.com/office/powerpoint/2010/main" val="3174323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fordert die Teilnehmenden auf - falls ein Wechsel gewünscht wird - wiederum eine Gesprächsleitung und eine Sekretärin/einen Sekretär zu bestimmen.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A8B6DD7-F428-4341-ACA3-2B2B10D66EA9}" type="slidenum">
              <a:rPr lang="de-AT" smtClean="0"/>
              <a:t>49</a:t>
            </a:fld>
            <a:endParaRPr lang="de-AT"/>
          </a:p>
        </p:txBody>
      </p:sp>
    </p:spTree>
    <p:extLst>
      <p:ext uri="{BB962C8B-B14F-4D97-AF65-F5344CB8AC3E}">
        <p14:creationId xmlns:p14="http://schemas.microsoft.com/office/powerpoint/2010/main" val="313444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Stellen Sie nach dem Spiel folgende Fragen und lassen Sie es in Gruppen à 3-4 Personen diskutieren.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Was bedeutet Wandel für mich und wie gehe ich persönlich mit Veränderungen um?</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Wie geht es mir, wenn mir Widerstand begegnet?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Warum gehen wir nicht alle gleich damit um?</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Ist Veränderung wichtig/notwendig für unser Team/unsere Schule? Inwiefern?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2286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Was müssen wir tun, um unsere Schule gemeinsam auf einem guten Weg weiterentwickeln zu können?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a:t>
            </a:fld>
            <a:endParaRPr lang="de-CH"/>
          </a:p>
        </p:txBody>
      </p:sp>
    </p:spTree>
    <p:extLst>
      <p:ext uri="{BB962C8B-B14F-4D97-AF65-F5344CB8AC3E}">
        <p14:creationId xmlns:p14="http://schemas.microsoft.com/office/powerpoint/2010/main" val="4035530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E</a:t>
            </a: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rgebnisse festhalten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Nachdem wir im Schritt 2 die Bausteine priorisiert und festgelegt haben, können wir nun direkt die strategischen Ziele daraus ablesen.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Bestimmt nun im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welche strategischen Ziele ihr in den nächsten Jahren aufnehmen wollt. Denkt daran, dass die strategischen Ziele, welche aus den obligatorischen Bausteinen herausresultieren, zwingend angegangen werden müssen. Obligatorische Bausteine müssen bis 2027 begonnen werden.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Anhand welcher Daten könnt ihr begründen, weshalb die gewählten strategischen Ziele innoviert werden sollen?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Gesprächsleitung führt durch die Diskussion.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Sekretär/Sekretärin notiert die Ergebnisse in die Spalte H im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Exceltool</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«Ergebnissicherung Set 3»..</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50</a:t>
            </a:fld>
            <a:endParaRPr lang="de-CH"/>
          </a:p>
        </p:txBody>
      </p:sp>
    </p:spTree>
    <p:extLst>
      <p:ext uri="{BB962C8B-B14F-4D97-AF65-F5344CB8AC3E}">
        <p14:creationId xmlns:p14="http://schemas.microsoft.com/office/powerpoint/2010/main" val="2092755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Beschlussfassung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Sichtet nun nochmals die Tabelle.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Gibt es gegen die Priorisierung schwerwiegende Einwände oder ist die Priorisierung gut genug, um damit weiterzuarbeiten?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Schritt 3 wird abgeschlossen.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51</a:t>
            </a:fld>
            <a:endParaRPr lang="de-CH"/>
          </a:p>
        </p:txBody>
      </p:sp>
    </p:spTree>
    <p:extLst>
      <p:ext uri="{BB962C8B-B14F-4D97-AF65-F5344CB8AC3E}">
        <p14:creationId xmlns:p14="http://schemas.microsoft.com/office/powerpoint/2010/main" val="13200230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Schritt 4: Bausteine für die Umsetzung der festgelegten strategischen Ziele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letzten Schritt 4 überlegen wir uns gemeinsam mit Hilfe welcher Bausteine die Schule die festgelegten strategischen Ziele in Angriff nehmen kann.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Die Bausteine von «Schulen für alle» dienen der Schule zur Umsetzung der strategischen Ziele. Aus einer Analyse im Baustein werden zu einem späteren Zeitpunkt die entsprechenden Massnahmen abgeleitet.</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52</a:t>
            </a:fld>
            <a:endParaRPr lang="de-CH"/>
          </a:p>
        </p:txBody>
      </p:sp>
    </p:spTree>
    <p:extLst>
      <p:ext uri="{BB962C8B-B14F-4D97-AF65-F5344CB8AC3E}">
        <p14:creationId xmlns:p14="http://schemas.microsoft.com/office/powerpoint/2010/main" val="443022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fordert die Gruppe auf - falls ein Wechsel gewünscht wird -wiederum eine Gesprächsleitung und eine Sekretärin/einen Sekretär zu bestimmen.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A8B6DD7-F428-4341-ACA3-2B2B10D66EA9}" type="slidenum">
              <a:rPr lang="de-AT" smtClean="0"/>
              <a:t>53</a:t>
            </a:fld>
            <a:endParaRPr lang="de-AT"/>
          </a:p>
        </p:txBody>
      </p:sp>
    </p:spTree>
    <p:extLst>
      <p:ext uri="{BB962C8B-B14F-4D97-AF65-F5344CB8AC3E}">
        <p14:creationId xmlns:p14="http://schemas.microsoft.com/office/powerpoint/2010/main" val="3088284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Ergebnisse festhalten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Pro festgelegtem strategischen Ziel überlegen wir uns mit Hilfe welcher Bausteine die Schule die festgelegten strategischen Ziele in Angriff nimmt.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Baustein «Schulen für alle»: Hier sind nochmals die Bausteine aufgelistet, welche der Kanton zur Bearbeitung und Zielerreichung des festgelegten strategischen Zieles zur Verfügung stellt.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Ja, nein: Im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bestimmen die Teilnehmenden, ob sie diesen Baustein in die Mehrjahresplanung aufnehmen wollen. Obligatorische Bausteine müssen verpflichtend aufgenommen werden. Die Schule wird bei jedem obligatorischen Baustein zumindest eine Analyse vornehmen müssen.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Bausteinveröffentlichung: Diese Spalte gibt an, in welchem Quartal des jeweiligen Kalenderjahres der Baustein zur Verfügung steht. Diese Angabe ist wichtig für die Ausgestaltung des Leistungsauftrages (siehe Set 3b).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54</a:t>
            </a:fld>
            <a:endParaRPr lang="de-CH"/>
          </a:p>
        </p:txBody>
      </p:sp>
    </p:spTree>
    <p:extLst>
      <p:ext uri="{BB962C8B-B14F-4D97-AF65-F5344CB8AC3E}">
        <p14:creationId xmlns:p14="http://schemas.microsoft.com/office/powerpoint/2010/main" val="5604459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57200" algn="l"/>
              </a:tabLs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Arbeitsphase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Wir gehen dabei wie folgt vor:</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Think: Schaut euch die Ergebnisse zuerst alleine an.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Pair: Im Anschluss diskutiert ihr zu zweit.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Share: Schliesslich wollen wir unsere Feststellungen im Plenum teilen, diskutieren und im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festlegen. Dazu (im Punkt «Share») benötigen wir eine erste Gesprächsleitung und eine/n Sekretär/in. </a:t>
            </a:r>
          </a:p>
          <a:p>
            <a:pPr marL="342900" lvl="0" indent="-342900">
              <a:spcAft>
                <a:spcPts val="0"/>
              </a:spcAft>
              <a:buFont typeface="Arial" panose="020B0604020202020204" pitchFamily="34" charset="0"/>
              <a:buChar char="•"/>
              <a:tabLst>
                <a:tab pos="457200" algn="l"/>
              </a:tabLst>
            </a:pPr>
            <a:endPar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hilft den Teilnehmenden bei der Wahl einer Gesprächsleitung und einer/s Sekretär/in - falls ein Wechsel gewünscht wird. Es ist auch möglich, dass die Moderation die Gesprächsleitung übernimmt. </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leitet über zu den Fragen, über welche sie sich nun im Punkt «Think» drei Minuten Gedanken machen sollen.</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0" lvl="0" indent="0">
              <a:spcAft>
                <a:spcPts val="0"/>
              </a:spcAft>
              <a:buFont typeface="Arial" panose="020B0604020202020204" pitchFamily="34" charset="0"/>
              <a:buNone/>
              <a:tabLst>
                <a:tab pos="457200" algn="l"/>
              </a:tabLst>
            </a:pP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55</a:t>
            </a:fld>
            <a:endParaRPr lang="de-CH"/>
          </a:p>
        </p:txBody>
      </p:sp>
    </p:spTree>
    <p:extLst>
      <p:ext uri="{BB962C8B-B14F-4D97-AF65-F5344CB8AC3E}">
        <p14:creationId xmlns:p14="http://schemas.microsoft.com/office/powerpoint/2010/main" val="888290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Think – Alleine denken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Schaut euch nun (alleine = </a:t>
            </a:r>
            <a:r>
              <a:rPr lang="de-CH" sz="1200" dirty="0" err="1" smtClean="0">
                <a:effectLst/>
                <a:latin typeface="Segoe UI" panose="020B0502040204020203" pitchFamily="34" charset="0"/>
                <a:ea typeface="Times New Roman" panose="02020603050405020304" pitchFamily="18" charset="0"/>
                <a:cs typeface="Times New Roman" panose="02020603050405020304" pitchFamily="18" charset="0"/>
              </a:rPr>
              <a:t>think</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die Ergebnisse an. Macht euch zu folgenden Fragen Gedanken: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In welchen Handlungsfeldern befinden sich unsere Themen?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Was fällt auf?</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Was überrascht?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Wurden die obligatorischen Bausteine bereits miteinbezogen? Wenn nein, was könnten die Gründe dafür sein?</a:t>
            </a:r>
          </a:p>
          <a:p>
            <a:pPr marL="342900" lvl="0" indent="-342900">
              <a:spcAft>
                <a:spcPts val="0"/>
              </a:spcAft>
              <a:buFont typeface="Arial" panose="020B0604020202020204" pitchFamily="34" charset="0"/>
              <a:buChar char="•"/>
              <a:tabLst>
                <a:tab pos="457200" algn="l"/>
              </a:tabLst>
            </a:pPr>
            <a:endPar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tab pos="457200" algn="l"/>
              </a:tabLst>
              <a:defRPr/>
            </a:pPr>
            <a:r>
              <a:rPr kumimoji="0" lang="de-CH" sz="1200" b="0" i="0" u="none" strike="noStrike" kern="1200" cap="none" spc="0" normalizeH="0" baseline="0" noProof="0" dirty="0" smtClean="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Im Anschluss diskutiert ihr zu zweit.</a:t>
            </a:r>
            <a:endParaRPr kumimoji="0" lang="de-CH" sz="1600" b="0" i="0" u="none" strike="noStrike" kern="1200" cap="none" spc="0" normalizeH="0" baseline="0" noProof="0" dirty="0" smtClean="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L="0" lvl="0" indent="0">
              <a:spcAft>
                <a:spcPts val="0"/>
              </a:spcAft>
              <a:buFont typeface="Arial" panose="020B0604020202020204" pitchFamily="34" charset="0"/>
              <a:buNone/>
              <a:tabLst>
                <a:tab pos="457200" algn="l"/>
              </a:tabLst>
            </a:pPr>
            <a:endParaRPr lang="de-CH" sz="1600" b="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56</a:t>
            </a:fld>
            <a:endParaRPr lang="de-CH"/>
          </a:p>
        </p:txBody>
      </p:sp>
    </p:spTree>
    <p:extLst>
      <p:ext uri="{BB962C8B-B14F-4D97-AF65-F5344CB8AC3E}">
        <p14:creationId xmlns:p14="http://schemas.microsoft.com/office/powerpoint/2010/main" val="4052541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57200" algn="l"/>
              </a:tabLs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Pair - Austauschen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Tauscht eure Überlegungen aus: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1143000" lvl="2" indent="-228600">
              <a:spcAft>
                <a:spcPts val="0"/>
              </a:spcAft>
              <a:buFont typeface="Wingdings" panose="05000000000000000000" pitchFamily="2"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Wo seid ihr euch einig?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1143000" lvl="2" indent="-228600">
              <a:spcAft>
                <a:spcPts val="0"/>
              </a:spcAft>
              <a:buFont typeface="Wingdings" panose="05000000000000000000" pitchFamily="2"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Was sieht ihr anders, warum?</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1143000" lvl="2" indent="-228600">
              <a:spcAft>
                <a:spcPts val="0"/>
              </a:spcAft>
              <a:buFont typeface="Wingdings" panose="05000000000000000000" pitchFamily="2"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Wurden die obligatorischen Bausteine bereits miteinbezogen? Wenn nein, was könnten die Gründe dafür sein?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57</a:t>
            </a:fld>
            <a:endParaRPr lang="de-CH"/>
          </a:p>
        </p:txBody>
      </p:sp>
    </p:spTree>
    <p:extLst>
      <p:ext uri="{BB962C8B-B14F-4D97-AF65-F5344CB8AC3E}">
        <p14:creationId xmlns:p14="http://schemas.microsoft.com/office/powerpoint/2010/main" val="1051732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57200" algn="l"/>
              </a:tabLs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Share – Teilen und festhalten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Moderation nimmt alle Gruppen zusammen. Moderation erklärt, dass sie im nächsten Punkt «Share» nun im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gemeinsam die Massnahmen festlegen wollen.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b="1"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Gesprächsleitung</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(siehe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leitet die Diskussion an.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Sekretärin/Sekretär</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hält wichtige Punkte stichwortartig fest und notiert ob ein Baustein bearbeitet werden soll (ja), nicht bearbeitet werden soll (nein).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58</a:t>
            </a:fld>
            <a:endParaRPr lang="de-CH"/>
          </a:p>
        </p:txBody>
      </p:sp>
    </p:spTree>
    <p:extLst>
      <p:ext uri="{BB962C8B-B14F-4D97-AF65-F5344CB8AC3E}">
        <p14:creationId xmlns:p14="http://schemas.microsoft.com/office/powerpoint/2010/main" val="3902375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57200" algn="l"/>
              </a:tabLs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Sichtung und Beschlussfassung</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57200"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Schaut euch die Tabelle nun nochmals in Ruhe. Wurde alles notiert? Fehlt etwas?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Gibt es noch schwerwiegende Einwände?</a:t>
            </a:r>
          </a:p>
          <a:p>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Ist das Ergebnis für alle gut genug,</a:t>
            </a:r>
            <a:r>
              <a:rPr lang="de-CH" sz="1200" baseline="0" dirty="0" smtClean="0">
                <a:effectLst/>
                <a:latin typeface="Segoe UI" panose="020B0502040204020203" pitchFamily="34" charset="0"/>
                <a:ea typeface="Times New Roman" panose="02020603050405020304" pitchFamily="18" charset="0"/>
                <a:cs typeface="Times New Roman" panose="02020603050405020304" pitchFamily="18" charset="0"/>
              </a:rPr>
              <a:t> </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um damit weiterzuarbeiten?</a:t>
            </a:r>
            <a:endParaRPr lang="de-CH" b="0" i="1" dirty="0"/>
          </a:p>
        </p:txBody>
      </p:sp>
      <p:sp>
        <p:nvSpPr>
          <p:cNvPr id="4" name="Foliennummernplatzhalter 3"/>
          <p:cNvSpPr>
            <a:spLocks noGrp="1"/>
          </p:cNvSpPr>
          <p:nvPr>
            <p:ph type="sldNum" sz="quarter" idx="10"/>
          </p:nvPr>
        </p:nvSpPr>
        <p:spPr/>
        <p:txBody>
          <a:bodyPr/>
          <a:lstStyle/>
          <a:p>
            <a:fld id="{D8FFF4FE-F8FC-4C1D-BEE1-E343905C3304}" type="slidenum">
              <a:rPr lang="de-CH" smtClean="0"/>
              <a:t>59</a:t>
            </a:fld>
            <a:endParaRPr lang="de-CH"/>
          </a:p>
        </p:txBody>
      </p:sp>
    </p:spTree>
    <p:extLst>
      <p:ext uri="{BB962C8B-B14F-4D97-AF65-F5344CB8AC3E}">
        <p14:creationId xmlns:p14="http://schemas.microsoft.com/office/powerpoint/2010/main" val="3957244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Tragen Sie im Anschluss in einem Blitzlicht Erkenntnisse der Teilnehmenden digital mit Hilfe eines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Padlets</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oder analog mit Post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Its</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auf einem Flip Chart kurz zusammen.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6</a:t>
            </a:fld>
            <a:endParaRPr lang="de-CH"/>
          </a:p>
        </p:txBody>
      </p:sp>
    </p:spTree>
    <p:extLst>
      <p:ext uri="{BB962C8B-B14F-4D97-AF65-F5344CB8AC3E}">
        <p14:creationId xmlns:p14="http://schemas.microsoft.com/office/powerpoint/2010/main" val="3630363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Wir kommen zum letzten Punkt der heutigen Agenda.</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60</a:t>
            </a:fld>
            <a:endParaRPr lang="de-CH"/>
          </a:p>
        </p:txBody>
      </p:sp>
    </p:spTree>
    <p:extLst>
      <p:ext uri="{BB962C8B-B14F-4D97-AF65-F5344CB8AC3E}">
        <p14:creationId xmlns:p14="http://schemas.microsoft.com/office/powerpoint/2010/main" val="1283533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800" b="1" dirty="0" smtClean="0">
                <a:effectLst/>
                <a:latin typeface="Segoe UI" panose="020B0502040204020203" pitchFamily="34" charset="0"/>
                <a:ea typeface="Times New Roman" panose="02020603050405020304" pitchFamily="18" charset="0"/>
                <a:cs typeface="Times New Roman" panose="02020603050405020304" pitchFamily="18" charset="0"/>
              </a:rPr>
              <a:t>Ausblick</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b="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Heute haben wir, die Schulleitung / Prozessbegleitung, Bildungskommission und Steuergruppe gemeinsam die Ziele die als Gesamtschule in den nächsten Jahren angestrebt werden, definiert.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Im Anschluss, mit Hilfe des Sets 3b, erstellt die Schulleitung mit einer Delegation aus Bildungskommission und evtl. Steuergruppe einen Teil des kantonalen und betrieblichen Leistungsauftrages.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Das Team wird nach dem Set 3b über den Stand der gesetzten Ziele und Massnahmen von der Schulleitung und eventuell Vertretung von Steuergruppe und der Bildungskommission transparent informiert.</a:t>
            </a:r>
          </a:p>
          <a:p>
            <a:pPr marL="342900" lvl="0" indent="-342900">
              <a:spcAft>
                <a:spcPts val="0"/>
              </a:spcAft>
              <a:buFont typeface="Symbol" panose="05050102010706020507" pitchFamily="18" charset="2"/>
              <a:buChar char=""/>
              <a:tabLst>
                <a:tab pos="4050665" algn="l"/>
              </a:tabLst>
            </a:pPr>
            <a:endPar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endParaRPr lang="de-CH" sz="1600" b="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2400" b="1" dirty="0" smtClean="0">
                <a:effectLst/>
                <a:latin typeface="Segoe UI" panose="020B0502040204020203" pitchFamily="34" charset="0"/>
                <a:ea typeface="Times New Roman" panose="02020603050405020304" pitchFamily="18" charset="0"/>
                <a:cs typeface="Times New Roman" panose="02020603050405020304" pitchFamily="18" charset="0"/>
              </a:rPr>
              <a:t>Absprache</a:t>
            </a:r>
          </a:p>
          <a:p>
            <a:pPr>
              <a:spcAft>
                <a:spcPts val="0"/>
              </a:spcAft>
              <a:tabLst>
                <a:tab pos="4050665" algn="l"/>
              </a:tabLst>
            </a:pP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rPr>
              <a:t>Weitere Bearbeitung: Terminfindung (Durchführung: Strategie-, Mehrjahresziele)</a:t>
            </a:r>
          </a:p>
          <a:p>
            <a:pPr marL="0" lvl="0" indent="0">
              <a:spcAft>
                <a:spcPts val="0"/>
              </a:spcAft>
              <a:buFont typeface="Symbol" panose="05050102010706020507" pitchFamily="18" charset="2"/>
              <a:buNone/>
              <a:tabLst>
                <a:tab pos="4050665" algn="l"/>
              </a:tabLst>
            </a:pP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600" i="1" dirty="0" smtClean="0">
                <a:effectLst/>
                <a:latin typeface="Segoe UI" panose="020B0502040204020203" pitchFamily="34" charset="0"/>
                <a:ea typeface="Times New Roman" panose="02020603050405020304" pitchFamily="18" charset="0"/>
                <a:cs typeface="Times New Roman" panose="02020603050405020304" pitchFamily="18" charset="0"/>
              </a:rPr>
              <a:t>Für die Weiterarbeit braucht es evtl. nicht die gesamte Steuergruppe und Bildungskommission. Dies gemeinsam diskutieren, abwägen und entscheiden wer genau dabei sein wird. Datum setzten.</a:t>
            </a:r>
            <a:endParaRPr lang="de-CH" sz="20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61</a:t>
            </a:fld>
            <a:endParaRPr lang="de-CH"/>
          </a:p>
        </p:txBody>
      </p:sp>
    </p:spTree>
    <p:extLst>
      <p:ext uri="{BB962C8B-B14F-4D97-AF65-F5344CB8AC3E}">
        <p14:creationId xmlns:p14="http://schemas.microsoft.com/office/powerpoint/2010/main" val="749432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800" b="1" dirty="0" smtClean="0">
                <a:effectLst/>
                <a:latin typeface="Segoe UI" panose="020B0502040204020203" pitchFamily="34" charset="0"/>
                <a:ea typeface="Times New Roman" panose="02020603050405020304" pitchFamily="18" charset="0"/>
                <a:cs typeface="Times New Roman" panose="02020603050405020304" pitchFamily="18" charset="0"/>
              </a:rPr>
              <a:t>Danke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Wir haben heute gemeinsam wichtige Entwicklungsschritte für unsere Schule festgelegt. Dank eurer Bereitschaft zur Zusammenarbeit konnten wir diese Arbeiten breit abgestützt vornehmen und partizipativ vorantreiben. Ich bin überzeugt, dass wir dadurch unsere Schule erfolgreich und positiv weiterentwickeln können. Vielen Dank für euer Engagement!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Nun gebe ich euch gerne nochmals zum Schluss das Wort…</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62</a:t>
            </a:fld>
            <a:endParaRPr lang="de-CH"/>
          </a:p>
        </p:txBody>
      </p:sp>
    </p:spTree>
    <p:extLst>
      <p:ext uri="{BB962C8B-B14F-4D97-AF65-F5344CB8AC3E}">
        <p14:creationId xmlns:p14="http://schemas.microsoft.com/office/powerpoint/2010/main" val="966278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600" b="1" dirty="0" smtClean="0">
                <a:effectLst/>
                <a:latin typeface="Segoe UI" panose="020B0502040204020203" pitchFamily="34" charset="0"/>
                <a:ea typeface="Times New Roman" panose="02020603050405020304" pitchFamily="18" charset="0"/>
                <a:cs typeface="Times New Roman" panose="02020603050405020304" pitchFamily="18" charset="0"/>
              </a:rPr>
              <a:t>Abschluss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Abschluss passend zum Einstieg: Die Teilnehmenden machen sich kurz Gedanken und teilen im Plenum im Anschluss eine Erkenntnis mit.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Ganz am Anfang haben wir über Veränderungen und was sie in uns auslösen geredet. Wir haben heute</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strategischen Ziele</a:t>
            </a: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festgelegt, welche unsere Schule weiterentwickeln wollen. Und wir haben Massnahmen festgelegt.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Was löst das in dir aus?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Welche machen dir eher Mühe und warum?</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Über welche Veränderung (Change -&gt; Strategieziele) würdest du dich besonders freuen?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Was würdest du am liebsten sofort anpacken?</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63</a:t>
            </a:fld>
            <a:endParaRPr lang="de-CH"/>
          </a:p>
        </p:txBody>
      </p:sp>
    </p:spTree>
    <p:extLst>
      <p:ext uri="{BB962C8B-B14F-4D97-AF65-F5344CB8AC3E}">
        <p14:creationId xmlns:p14="http://schemas.microsoft.com/office/powerpoint/2010/main" val="2476551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Schulen für alle, zusammen wachsen, Menschen</a:t>
            </a:r>
            <a:r>
              <a:rPr lang="de-CH" baseline="0" dirty="0" smtClean="0"/>
              <a:t> stärken.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64</a:t>
            </a:fld>
            <a:endParaRPr lang="de-CH"/>
          </a:p>
        </p:txBody>
      </p:sp>
    </p:spTree>
    <p:extLst>
      <p:ext uri="{BB962C8B-B14F-4D97-AF65-F5344CB8AC3E}">
        <p14:creationId xmlns:p14="http://schemas.microsoft.com/office/powerpoint/2010/main" val="219462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Change – drei Leitlinien: Verknüpfen sie die Aussagen der Teilnehmenden wenn möglich mit den Prämissen (Leitlinien) des Projektes «Schulen für alle».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457200">
              <a:spcAft>
                <a:spcPts val="0"/>
              </a:spcAft>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b="1" i="1" dirty="0" smtClean="0">
                <a:effectLst/>
                <a:latin typeface="Segoe UI" panose="020B0502040204020203" pitchFamily="34" charset="0"/>
                <a:ea typeface="Times New Roman" panose="02020603050405020304" pitchFamily="18" charset="0"/>
                <a:cs typeface="Times New Roman" panose="02020603050405020304" pitchFamily="18" charset="0"/>
              </a:rPr>
              <a:t>Anknüpfung / wichtige Punkte:</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Dass Menschen bei Veränderungen zuerst an Verlust denken, spiegelt sich beim Teamspiel wider und eignet sich als Rückmeldung mit Aha-Effekt für die Blitzlichtrunde. Veränderung ist nicht nur Verlust, sondern kann auch Gewinn sein.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Thematisieren Sie auch die Wirkung von einer grossen Anzahl an Veränderungen. Eine übermässige Menge an Veränderungen auf einmal kann ebenfalls überwältigend sein und zu Überforderung oder Erstarrung führen. Teams entwickeln dann eine resignative Stimmung, in der sie alles über sich ergehen lassen, aber nur noch so tun als ob sie tätig wären.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Wir gehen davon aus, dass…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jede Schule anders ist.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Jede Schule ist anderes unterwegs.</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Jede Schule hat ihre eigene Vorgeschichte, ihre spezifischen Bedingungen und deshalb auch ihre eigenen Schwerpunkte und Ressourcen.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In der Umsetzung soll die Schule auf ihren Voraussetzungen aufbauen können und ihre eigenen Ziele setzen können.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Und wir gehen davon aus, dass Menschen motiviert sind, wenn sie sich verstanden fühlen und mitwirken können. Es ist wichtig, alle Mitarbeitenden an der Schule laufend zu informieren und wann immer möglich und sinnvoll miteinzubeziehen.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de-CH" sz="1200" dirty="0" smtClean="0">
                <a:effectLst/>
                <a:latin typeface="Segoe UI" panose="020B0502040204020203" pitchFamily="34" charset="0"/>
                <a:ea typeface="Times New Roman" panose="02020603050405020304" pitchFamily="18" charset="0"/>
                <a:cs typeface="Times New Roman" panose="02020603050405020304" pitchFamily="18" charset="0"/>
              </a:rPr>
              <a:t>Ein weiterer wichtiger Punkt ist, Transparenz über Entscheidungsprozesse zu schaffen (Wer entscheidet wann worüber).</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7</a:t>
            </a:fld>
            <a:endParaRPr lang="de-CH"/>
          </a:p>
        </p:txBody>
      </p:sp>
    </p:spTree>
    <p:extLst>
      <p:ext uri="{BB962C8B-B14F-4D97-AF65-F5344CB8AC3E}">
        <p14:creationId xmlns:p14="http://schemas.microsoft.com/office/powerpoint/2010/main" val="72193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600" b="1"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Die Entscheidungen, welche Weichen bzw. Ziele für die Schule in den kommenden 4-5 Jahren stellen und setzen, können im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Konsentverfahren</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getroffen werden. </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8</a:t>
            </a:fld>
            <a:endParaRPr lang="de-CH"/>
          </a:p>
        </p:txBody>
      </p:sp>
    </p:spTree>
    <p:extLst>
      <p:ext uri="{BB962C8B-B14F-4D97-AF65-F5344CB8AC3E}">
        <p14:creationId xmlns:p14="http://schemas.microsoft.com/office/powerpoint/2010/main" val="162561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tabLst>
                <a:tab pos="4050665" algn="l"/>
              </a:tabLst>
            </a:pPr>
            <a:r>
              <a:rPr lang="de-CH" sz="1200" b="1"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Der Begriff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hat seinen Ursprung im Englischen und bedeutet «kein Widerstand». Manchmal wird er auch mit «Zustimmung» übersetzt.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Im Vergleich dazu bedeutet die häufig verwendete Entscheidungsmethode des «Konsens» «Übereinstimmung der Meinungen» oder «Einigkeit».</a:t>
            </a:r>
            <a:endParaRPr lang="de-CH" sz="160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050665" algn="l"/>
              </a:tabLst>
            </a:pP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Beim </a:t>
            </a:r>
            <a:r>
              <a:rPr lang="de-CH" sz="1200" i="1" dirty="0" err="1" smtClean="0">
                <a:effectLst/>
                <a:latin typeface="Segoe UI" panose="020B0502040204020203" pitchFamily="34" charset="0"/>
                <a:ea typeface="Times New Roman" panose="02020603050405020304" pitchFamily="18" charset="0"/>
                <a:cs typeface="Times New Roman" panose="02020603050405020304" pitchFamily="18" charset="0"/>
              </a:rPr>
              <a:t>Konsent</a:t>
            </a:r>
            <a:r>
              <a:rPr lang="de-CH" sz="1200" i="1" dirty="0" smtClean="0">
                <a:effectLst/>
                <a:latin typeface="Segoe UI" panose="020B0502040204020203" pitchFamily="34" charset="0"/>
                <a:ea typeface="Times New Roman" panose="02020603050405020304" pitchFamily="18" charset="0"/>
                <a:cs typeface="Times New Roman" panose="02020603050405020304" pitchFamily="18" charset="0"/>
              </a:rPr>
              <a:t> ist man nicht gleicher Meinung und strebt keine übereinstimmende Meinung an. Es reicht aus, dass es keine gewichtigen Einwände gibt. </a:t>
            </a:r>
            <a:endParaRPr lang="de-CH" sz="16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9</a:t>
            </a:fld>
            <a:endParaRPr lang="de-CH"/>
          </a:p>
        </p:txBody>
      </p:sp>
    </p:spTree>
    <p:extLst>
      <p:ext uri="{BB962C8B-B14F-4D97-AF65-F5344CB8AC3E}">
        <p14:creationId xmlns:p14="http://schemas.microsoft.com/office/powerpoint/2010/main" val="296857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fld id="{DB9BE4D8-6B42-4697-8F0C-228228CAC823}" type="datetime1">
              <a:rPr lang="de-CH" smtClean="0"/>
              <a:t>26.04.2024</a:t>
            </a:fld>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19962872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fld id="{FA18E5F1-89A4-4E56-966A-39C0A334F21D}" type="datetime1">
              <a:rPr lang="de-CH" smtClean="0"/>
              <a:t>26.04.2024</a:t>
            </a:fld>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6132158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r>
              <a:rPr lang="de-DE" smtClean="0"/>
              <a:t>Organisation</a:t>
            </a:r>
            <a:endParaRPr lang="de-DE" dirty="0" smtClean="0"/>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1" name="Datumsplatzhalter 3"/>
          <p:cNvSpPr>
            <a:spLocks noGrp="1"/>
          </p:cNvSpPr>
          <p:nvPr>
            <p:ph type="dt" sz="half" idx="10"/>
          </p:nvPr>
        </p:nvSpPr>
        <p:spPr>
          <a:xfrm>
            <a:off x="619200" y="6372000"/>
            <a:ext cx="1440000" cy="360000"/>
          </a:xfrm>
        </p:spPr>
        <p:txBody>
          <a:bodyPr/>
          <a:lstStyle/>
          <a:p>
            <a:fld id="{005A93A0-F5D5-4C6E-BE44-185C618177F3}" type="datetime1">
              <a:rPr lang="de-CH" smtClean="0"/>
              <a:t>26.04.2024</a:t>
            </a:fld>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sp>
        <p:nvSpPr>
          <p:cNvPr id="14"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3430083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BMBWF">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24417" y="1628777"/>
            <a:ext cx="10367435" cy="4537075"/>
          </a:xfrm>
        </p:spPr>
        <p:txBody>
          <a:bodyPr lIns="0" tIns="0" rIns="0" bIns="0">
            <a:normAutofit/>
          </a:bodyPr>
          <a:lstStyle>
            <a:lvl1pPr>
              <a:defRPr sz="2000"/>
            </a:lvl1pPr>
            <a:lvl2pPr>
              <a:defRPr sz="1800"/>
            </a:lvl2pPr>
            <a:lvl3pPr>
              <a:defRPr sz="1600"/>
            </a:lvl3pPr>
          </a:lstStyle>
          <a:p>
            <a:pPr lvl="0"/>
            <a:r>
              <a:rPr lang="de-DE" dirty="0"/>
              <a:t>Textmasterformat bearbeiten</a:t>
            </a:r>
          </a:p>
          <a:p>
            <a:pPr lvl="1"/>
            <a:r>
              <a:rPr lang="de-DE" dirty="0"/>
              <a:t>Zweite Ebene</a:t>
            </a:r>
          </a:p>
          <a:p>
            <a:pPr lvl="2"/>
            <a:r>
              <a:rPr lang="de-DE" dirty="0"/>
              <a:t>Dritte Ebene</a:t>
            </a:r>
            <a:endParaRPr lang="de-AT" dirty="0"/>
          </a:p>
        </p:txBody>
      </p:sp>
      <p:sp>
        <p:nvSpPr>
          <p:cNvPr id="6" name="Foliennummernplatzhalter 5"/>
          <p:cNvSpPr>
            <a:spLocks noGrp="1"/>
          </p:cNvSpPr>
          <p:nvPr>
            <p:ph type="sldNum" sz="quarter" idx="12"/>
          </p:nvPr>
        </p:nvSpPr>
        <p:spPr/>
        <p:txBody>
          <a:bodyPr lIns="0" tIns="0" rIns="0" bIns="0"/>
          <a:lstStyle/>
          <a:p>
            <a:fld id="{10F43334-FC2F-4D71-B0F1-B4AE512E37E5}" type="slidenum">
              <a:rPr lang="de-AT" smtClean="0"/>
              <a:t>‹Nr.›</a:t>
            </a:fld>
            <a:endParaRPr lang="de-AT" dirty="0"/>
          </a:p>
        </p:txBody>
      </p:sp>
      <p:sp>
        <p:nvSpPr>
          <p:cNvPr id="11" name="Titelplatzhalter 1">
            <a:extLst>
              <a:ext uri="{FF2B5EF4-FFF2-40B4-BE49-F238E27FC236}">
                <a16:creationId xmlns:a16="http://schemas.microsoft.com/office/drawing/2014/main" id="{AA3AA077-16B7-6E4C-9745-77FFE5A7061A}"/>
              </a:ext>
            </a:extLst>
          </p:cNvPr>
          <p:cNvSpPr>
            <a:spLocks noGrp="1"/>
          </p:cNvSpPr>
          <p:nvPr>
            <p:ph type="title" hasCustomPrompt="1"/>
          </p:nvPr>
        </p:nvSpPr>
        <p:spPr>
          <a:xfrm>
            <a:off x="624417" y="620714"/>
            <a:ext cx="10367435" cy="979487"/>
          </a:xfrm>
          <a:prstGeom prst="rect">
            <a:avLst/>
          </a:prstGeom>
        </p:spPr>
        <p:txBody>
          <a:bodyPr vert="horz" lIns="0" tIns="0" rIns="0" bIns="0" rtlCol="0" anchor="t">
            <a:noAutofit/>
          </a:bodyPr>
          <a:lstStyle>
            <a:lvl1pPr>
              <a:defRPr sz="2800"/>
            </a:lvl1pPr>
          </a:lstStyle>
          <a:p>
            <a:r>
              <a:rPr lang="de-DE" dirty="0"/>
              <a:t>Titelmasterformat durch Klicken bearbeiten</a:t>
            </a:r>
            <a:endParaRPr lang="de-AT" dirty="0"/>
          </a:p>
        </p:txBody>
      </p:sp>
      <p:sp>
        <p:nvSpPr>
          <p:cNvPr id="9" name="Fußzeilenplatzhalter 4">
            <a:extLst>
              <a:ext uri="{FF2B5EF4-FFF2-40B4-BE49-F238E27FC236}">
                <a16:creationId xmlns:a16="http://schemas.microsoft.com/office/drawing/2014/main" id="{EEB814AF-CD5A-C447-A69B-3C5D1E07FA7C}"/>
              </a:ext>
            </a:extLst>
          </p:cNvPr>
          <p:cNvSpPr>
            <a:spLocks noGrp="1"/>
          </p:cNvSpPr>
          <p:nvPr>
            <p:ph type="ftr" sz="quarter" idx="3"/>
          </p:nvPr>
        </p:nvSpPr>
        <p:spPr>
          <a:xfrm>
            <a:off x="3215681" y="6356352"/>
            <a:ext cx="7776171" cy="365125"/>
          </a:xfrm>
          <a:prstGeom prst="rect">
            <a:avLst/>
          </a:prstGeom>
        </p:spPr>
        <p:txBody>
          <a:bodyPr vert="horz" lIns="0" tIns="0" rIns="0" bIns="0" rtlCol="0" anchor="ctr"/>
          <a:lstStyle>
            <a:lvl1pPr algn="r">
              <a:defRPr sz="1200">
                <a:solidFill>
                  <a:srgbClr val="919E9D"/>
                </a:solidFill>
              </a:defRPr>
            </a:lvl1pPr>
          </a:lstStyle>
          <a:p>
            <a:endParaRPr lang="de-AT" dirty="0">
              <a:solidFill>
                <a:srgbClr val="E95F5F"/>
              </a:solidFill>
            </a:endParaRPr>
          </a:p>
        </p:txBody>
      </p:sp>
      <p:pic>
        <p:nvPicPr>
          <p:cNvPr id="2" name="Grafik 1">
            <a:extLst>
              <a:ext uri="{FF2B5EF4-FFF2-40B4-BE49-F238E27FC236}">
                <a16:creationId xmlns:a16="http://schemas.microsoft.com/office/drawing/2014/main" id="{B40EF239-E8D6-487C-8A61-B811EBB535D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6552" y="6314574"/>
            <a:ext cx="1346033" cy="448679"/>
          </a:xfrm>
          <a:prstGeom prst="rect">
            <a:avLst/>
          </a:prstGeom>
        </p:spPr>
      </p:pic>
      <p:pic>
        <p:nvPicPr>
          <p:cNvPr id="4" name="Grafik 3">
            <a:extLst>
              <a:ext uri="{FF2B5EF4-FFF2-40B4-BE49-F238E27FC236}">
                <a16:creationId xmlns:a16="http://schemas.microsoft.com/office/drawing/2014/main" id="{DA340F25-4CFA-463C-80C5-914527CC7F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2656" y="188642"/>
            <a:ext cx="648000" cy="721503"/>
          </a:xfrm>
          <a:prstGeom prst="rect">
            <a:avLst/>
          </a:prstGeom>
        </p:spPr>
      </p:pic>
      <p:pic>
        <p:nvPicPr>
          <p:cNvPr id="8" name="Grafik 7">
            <a:extLst>
              <a:ext uri="{FF2B5EF4-FFF2-40B4-BE49-F238E27FC236}">
                <a16:creationId xmlns:a16="http://schemas.microsoft.com/office/drawing/2014/main" id="{87BA98D7-F859-4593-B46D-B1DDC134B3A6}"/>
              </a:ext>
            </a:extLst>
          </p:cNvPr>
          <p:cNvPicPr>
            <a:picLocks noChangeAspect="1"/>
          </p:cNvPicPr>
          <p:nvPr userDrawn="1"/>
        </p:nvPicPr>
        <p:blipFill>
          <a:blip r:embed="rId5"/>
          <a:stretch>
            <a:fillRect/>
          </a:stretch>
        </p:blipFill>
        <p:spPr>
          <a:xfrm>
            <a:off x="1722583" y="6334679"/>
            <a:ext cx="1225403" cy="408467"/>
          </a:xfrm>
          <a:prstGeom prst="rect">
            <a:avLst/>
          </a:prstGeom>
        </p:spPr>
      </p:pic>
    </p:spTree>
    <p:extLst>
      <p:ext uri="{BB962C8B-B14F-4D97-AF65-F5344CB8AC3E}">
        <p14:creationId xmlns:p14="http://schemas.microsoft.com/office/powerpoint/2010/main" val="216527243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fld id="{1CE1B1B9-8F49-44A4-8ED6-74254A118E06}" type="datetime1">
              <a:rPr lang="de-CH" smtClean="0"/>
              <a:t>26.04.2024</a:t>
            </a:fld>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28280583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Datumsplatzhalter 3"/>
          <p:cNvSpPr>
            <a:spLocks noGrp="1"/>
          </p:cNvSpPr>
          <p:nvPr>
            <p:ph type="dt" sz="half" idx="10"/>
          </p:nvPr>
        </p:nvSpPr>
        <p:spPr>
          <a:xfrm>
            <a:off x="619200" y="6372000"/>
            <a:ext cx="1440000" cy="360000"/>
          </a:xfrm>
        </p:spPr>
        <p:txBody>
          <a:bodyPr/>
          <a:lstStyle/>
          <a:p>
            <a:fld id="{05D964B2-E375-48F0-AE7F-104677312EC1}" type="datetime1">
              <a:rPr lang="de-CH" smtClean="0"/>
              <a:t>26.04.2024</a:t>
            </a:fld>
            <a:endParaRPr lang="de-CH"/>
          </a:p>
        </p:txBody>
      </p:sp>
      <p:sp>
        <p:nvSpPr>
          <p:cNvPr id="5" name="Fußzeilenplatzhalter 4"/>
          <p:cNvSpPr>
            <a:spLocks noGrp="1"/>
          </p:cNvSpPr>
          <p:nvPr>
            <p:ph type="ftr" sz="quarter" idx="11"/>
          </p:nvPr>
        </p:nvSpPr>
        <p:spPr>
          <a:xfrm>
            <a:off x="2232000" y="6372000"/>
            <a:ext cx="7920000" cy="360000"/>
          </a:xfrm>
        </p:spPr>
        <p:txBody>
          <a:bodyPr/>
          <a:lstStyle/>
          <a:p>
            <a:endParaRPr lang="de-CH"/>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339430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9" name="Datumsplatzhalter 3"/>
          <p:cNvSpPr>
            <a:spLocks noGrp="1"/>
          </p:cNvSpPr>
          <p:nvPr>
            <p:ph type="dt" sz="half" idx="10"/>
          </p:nvPr>
        </p:nvSpPr>
        <p:spPr>
          <a:xfrm>
            <a:off x="619200" y="6372000"/>
            <a:ext cx="1440000" cy="360000"/>
          </a:xfrm>
        </p:spPr>
        <p:txBody>
          <a:bodyPr/>
          <a:lstStyle/>
          <a:p>
            <a:fld id="{D6663CC1-C4CE-4CA8-831D-8D97F31C5229}" type="datetime1">
              <a:rPr lang="de-CH" smtClean="0"/>
              <a:t>26.04.2024</a:t>
            </a:fld>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301522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fld id="{6E4D2172-3316-4230-833D-04D6AECE733F}" type="datetime1">
              <a:rPr lang="de-CH" smtClean="0"/>
              <a:t>26.04.2024</a:t>
            </a:fld>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51943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p:spPr>
        <p:txBody>
          <a:bodyPr/>
          <a:lstStyle/>
          <a:p>
            <a:fld id="{08813DFC-350C-44DC-B2FB-1ADB6083E1CB}" type="datetime1">
              <a:rPr lang="de-CH" smtClean="0"/>
              <a:t>26.04.2024</a:t>
            </a:fld>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sp>
        <p:nvSpPr>
          <p:cNvPr id="13"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29491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fld id="{86A77584-95E1-42D2-B4E7-D033FF045BE6}" type="datetime1">
              <a:rPr lang="de-CH" smtClean="0"/>
              <a:t>26.04.2024</a:t>
            </a:fld>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930011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619200" y="6372000"/>
            <a:ext cx="1440000" cy="360000"/>
          </a:xfrm>
        </p:spPr>
        <p:txBody>
          <a:bodyPr/>
          <a:lstStyle/>
          <a:p>
            <a:fld id="{99CBC5B8-4AC6-4510-B65C-1E39FAED8A59}" type="datetime1">
              <a:rPr lang="de-CH" smtClean="0"/>
              <a:t>26.04.2024</a:t>
            </a:fld>
            <a:endParaRPr lang="de-CH" dirty="0"/>
          </a:p>
        </p:txBody>
      </p:sp>
      <p:sp>
        <p:nvSpPr>
          <p:cNvPr id="6" name="Fußzeilenplatzhalter 4"/>
          <p:cNvSpPr>
            <a:spLocks noGrp="1"/>
          </p:cNvSpPr>
          <p:nvPr>
            <p:ph type="ftr" sz="quarter" idx="11"/>
          </p:nvPr>
        </p:nvSpPr>
        <p:spPr>
          <a:xfrm>
            <a:off x="2232000" y="6372000"/>
            <a:ext cx="7920000" cy="360000"/>
          </a:xfrm>
        </p:spPr>
        <p:txBody>
          <a:bodyPr/>
          <a:lstStyle/>
          <a:p>
            <a:endParaRPr lang="de-CH" dirty="0"/>
          </a:p>
        </p:txBody>
      </p:sp>
      <p:sp>
        <p:nvSpPr>
          <p:cNvPr id="7"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9489499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Datumsplatzhalter 3"/>
          <p:cNvSpPr>
            <a:spLocks noGrp="1"/>
          </p:cNvSpPr>
          <p:nvPr>
            <p:ph type="dt" sz="half" idx="10"/>
          </p:nvPr>
        </p:nvSpPr>
        <p:spPr>
          <a:xfrm>
            <a:off x="619200" y="6372000"/>
            <a:ext cx="1440000" cy="360000"/>
          </a:xfrm>
        </p:spPr>
        <p:txBody>
          <a:bodyPr/>
          <a:lstStyle/>
          <a:p>
            <a:fld id="{EA0FD90B-BA42-4F10-83CA-B8E91C4FB18E}" type="datetime1">
              <a:rPr lang="de-CH" smtClean="0"/>
              <a:t>26.04.2024</a:t>
            </a:fld>
            <a:endParaRPr lang="de-CH" dirty="0"/>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sp>
        <p:nvSpPr>
          <p:cNvPr id="10"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68942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619200" y="6372000"/>
            <a:ext cx="144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E994F5EF-FB0A-4D75-AB22-ECE4B3077F1C}" type="datetime1">
              <a:rPr lang="de-CH" smtClean="0"/>
              <a:t>26.04.2024</a:t>
            </a:fld>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p:cNvSpPr>
            <a:spLocks noGrp="1"/>
          </p:cNvSpPr>
          <p:nvPr>
            <p:ph type="sldNum" sz="quarter" idx="4"/>
          </p:nvPr>
        </p:nvSpPr>
        <p:spPr>
          <a:xfrm>
            <a:off x="10332000" y="6372000"/>
            <a:ext cx="144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5D4BD758-C871-49DC-A050-36A17C18F2FA}" type="slidenum">
              <a:rPr lang="de-CH" smtClean="0"/>
              <a:t>‹Nr.›</a:t>
            </a:fld>
            <a:endParaRPr lang="de-CH"/>
          </a:p>
        </p:txBody>
      </p:sp>
      <p:pic>
        <p:nvPicPr>
          <p:cNvPr id="10" name="Grafik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154248726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5"/>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5"/>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5"/>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5"/>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5"/>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p15:clr>
            <a:srgbClr val="F26B43"/>
          </p15:clr>
        </p15:guide>
        <p15:guide id="2" pos="619">
          <p15:clr>
            <a:srgbClr val="F26B43"/>
          </p15:clr>
        </p15:guide>
        <p15:guide id="3" pos="7151">
          <p15:clr>
            <a:srgbClr val="F26B43"/>
          </p15:clr>
        </p15:guide>
        <p15:guide id="4" orient="horz" pos="38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cid:5ce6387b-3972-438f-8864-6226c40bd6a5@lu.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3.emf"/><Relationship Id="rId4" Type="http://schemas.openxmlformats.org/officeDocument/2006/relationships/image" Target="../media/image22.emf"/></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image" Target="../media/image22.emf"/></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volksschulbildung.lu.ch/entwicklung/Schulen_fuer_alle"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wmf"/><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0" y="935999"/>
            <a:ext cx="11160000" cy="1675396"/>
          </a:xfrm>
        </p:spPr>
        <p:txBody>
          <a:bodyPr/>
          <a:lstStyle/>
          <a:p>
            <a:r>
              <a:rPr lang="de-CH" dirty="0" smtClean="0"/>
              <a:t>Schule gemeinsam gestalten</a:t>
            </a:r>
            <a:br>
              <a:rPr lang="de-CH" dirty="0" smtClean="0"/>
            </a:br>
            <a:r>
              <a:rPr lang="de-CH" dirty="0" smtClean="0"/>
              <a:t>Wo stehen wir? – </a:t>
            </a:r>
            <a:r>
              <a:rPr lang="de-CH" smtClean="0"/>
              <a:t>Wo gehen </a:t>
            </a:r>
            <a:r>
              <a:rPr lang="de-CH" dirty="0" smtClean="0"/>
              <a:t>wir hin?</a:t>
            </a:r>
            <a:endParaRPr lang="de-CH" dirty="0"/>
          </a:p>
        </p:txBody>
      </p:sp>
      <p:pic>
        <p:nvPicPr>
          <p:cNvPr id="6" name="Grafik 5"/>
          <p:cNvPicPr/>
          <p:nvPr/>
        </p:nvPicPr>
        <p:blipFill>
          <a:blip r:embed="rId3" cstate="print">
            <a:extLst>
              <a:ext uri="{28A0092B-C50C-407E-A947-70E740481C1C}">
                <a14:useLocalDpi xmlns:a14="http://schemas.microsoft.com/office/drawing/2010/main" val="0"/>
              </a:ext>
            </a:extLst>
          </a:blip>
          <a:stretch>
            <a:fillRect/>
          </a:stretch>
        </p:blipFill>
        <p:spPr>
          <a:xfrm>
            <a:off x="3250186" y="1179847"/>
            <a:ext cx="5666253" cy="5438305"/>
          </a:xfrm>
          <a:prstGeom prst="rect">
            <a:avLst/>
          </a:prstGeom>
        </p:spPr>
      </p:pic>
      <p:pic>
        <p:nvPicPr>
          <p:cNvPr id="9" name="Grafik 8"/>
          <p:cNvPicPr/>
          <p:nvPr/>
        </p:nvPicPr>
        <p:blipFill>
          <a:blip r:embed="rId4" cstate="print">
            <a:extLst>
              <a:ext uri="{28A0092B-C50C-407E-A947-70E740481C1C}">
                <a14:useLocalDpi xmlns:a14="http://schemas.microsoft.com/office/drawing/2010/main" val="0"/>
              </a:ext>
            </a:extLst>
          </a:blip>
          <a:stretch>
            <a:fillRect/>
          </a:stretch>
        </p:blipFill>
        <p:spPr>
          <a:xfrm>
            <a:off x="7958986" y="5738070"/>
            <a:ext cx="2975399" cy="534989"/>
          </a:xfrm>
          <a:prstGeom prst="rect">
            <a:avLst/>
          </a:prstGeom>
        </p:spPr>
      </p:pic>
      <p:sp>
        <p:nvSpPr>
          <p:cNvPr id="7" name="Ellipse 6"/>
          <p:cNvSpPr/>
          <p:nvPr/>
        </p:nvSpPr>
        <p:spPr>
          <a:xfrm>
            <a:off x="6285198" y="2096141"/>
            <a:ext cx="2329790" cy="2288197"/>
          </a:xfrm>
          <a:prstGeom prst="ellipse">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smtClean="0"/>
              <a:t>Zukunft:</a:t>
            </a:r>
          </a:p>
          <a:p>
            <a:pPr algn="ctr"/>
            <a:r>
              <a:rPr lang="de-CH" dirty="0" smtClean="0"/>
              <a:t>Welche Ziele setzen wir uns?</a:t>
            </a:r>
            <a:endParaRPr lang="de-CH" dirty="0"/>
          </a:p>
        </p:txBody>
      </p:sp>
      <p:sp>
        <p:nvSpPr>
          <p:cNvPr id="8" name="Ellipse 7"/>
          <p:cNvSpPr/>
          <p:nvPr/>
        </p:nvSpPr>
        <p:spPr>
          <a:xfrm>
            <a:off x="7902270" y="2921524"/>
            <a:ext cx="2329790" cy="2288197"/>
          </a:xfrm>
          <a:prstGeom prst="ellipse">
            <a:avLst/>
          </a:prstGeom>
          <a:solidFill>
            <a:srgbClr val="FF34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smtClean="0"/>
              <a:t>Zukunft:</a:t>
            </a:r>
          </a:p>
          <a:p>
            <a:pPr algn="ctr"/>
            <a:r>
              <a:rPr lang="de-CH" dirty="0" smtClean="0"/>
              <a:t>Mit welchen Bausteinen können wir die Ziele erreichen?</a:t>
            </a:r>
            <a:endParaRPr lang="de-CH" dirty="0"/>
          </a:p>
        </p:txBody>
      </p:sp>
      <p:sp>
        <p:nvSpPr>
          <p:cNvPr id="10" name="Ellipse 9"/>
          <p:cNvSpPr/>
          <p:nvPr/>
        </p:nvSpPr>
        <p:spPr>
          <a:xfrm>
            <a:off x="5343686" y="5067835"/>
            <a:ext cx="941512" cy="866819"/>
          </a:xfrm>
          <a:prstGeom prst="ellipse">
            <a:avLst/>
          </a:prstGeom>
          <a:solidFill>
            <a:srgbClr val="FF34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3a</a:t>
            </a:r>
            <a:endParaRPr lang="de-CH" dirty="0"/>
          </a:p>
        </p:txBody>
      </p:sp>
    </p:spTree>
    <p:extLst>
      <p:ext uri="{BB962C8B-B14F-4D97-AF65-F5344CB8AC3E}">
        <p14:creationId xmlns:p14="http://schemas.microsoft.com/office/powerpoint/2010/main" val="4215852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27357" y="781150"/>
            <a:ext cx="10608501" cy="979487"/>
          </a:xfrm>
        </p:spPr>
        <p:txBody>
          <a:bodyPr/>
          <a:lstStyle/>
          <a:p>
            <a:r>
              <a:rPr lang="de-AT" sz="4000" dirty="0" smtClean="0"/>
              <a:t>Vorgehen</a:t>
            </a:r>
            <a:r>
              <a:rPr lang="de-AT" sz="4267" dirty="0" smtClean="0"/>
              <a:t> im </a:t>
            </a:r>
            <a:r>
              <a:rPr lang="de-AT" sz="4267" dirty="0" err="1" smtClean="0"/>
              <a:t>Konsentprinzip</a:t>
            </a:r>
            <a:endParaRPr lang="de-AT" sz="3200" dirty="0"/>
          </a:p>
        </p:txBody>
      </p:sp>
      <p:sp>
        <p:nvSpPr>
          <p:cNvPr id="9" name="Ellipse 8">
            <a:extLst>
              <a:ext uri="{FF2B5EF4-FFF2-40B4-BE49-F238E27FC236}">
                <a16:creationId xmlns:a16="http://schemas.microsoft.com/office/drawing/2014/main" id="{EAA9ECEB-03C5-4CD1-B50B-757C5E964921}"/>
              </a:ext>
            </a:extLst>
          </p:cNvPr>
          <p:cNvSpPr/>
          <p:nvPr/>
        </p:nvSpPr>
        <p:spPr>
          <a:xfrm>
            <a:off x="649322" y="1649363"/>
            <a:ext cx="7343791" cy="3726532"/>
          </a:xfrm>
          <a:prstGeom prst="ellipse">
            <a:avLst/>
          </a:prstGeom>
          <a:solidFill>
            <a:srgbClr val="C90039"/>
          </a:solidFill>
          <a:ln>
            <a:solidFill>
              <a:srgbClr val="C90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0" name="Textfeld 9">
            <a:extLst>
              <a:ext uri="{FF2B5EF4-FFF2-40B4-BE49-F238E27FC236}">
                <a16:creationId xmlns:a16="http://schemas.microsoft.com/office/drawing/2014/main" id="{657DEE64-C695-4048-8FBC-B253B84BE4E0}"/>
              </a:ext>
            </a:extLst>
          </p:cNvPr>
          <p:cNvSpPr txBox="1"/>
          <p:nvPr/>
        </p:nvSpPr>
        <p:spPr>
          <a:xfrm>
            <a:off x="2351584" y="4179689"/>
            <a:ext cx="3744416" cy="666786"/>
          </a:xfrm>
          <a:prstGeom prst="rect">
            <a:avLst/>
          </a:prstGeom>
          <a:noFill/>
        </p:spPr>
        <p:txBody>
          <a:bodyPr wrap="square" rtlCol="0">
            <a:spAutoFit/>
          </a:bodyPr>
          <a:lstStyle/>
          <a:p>
            <a:r>
              <a:rPr lang="de-CH" sz="3733" dirty="0">
                <a:solidFill>
                  <a:schemeClr val="bg1"/>
                </a:solidFill>
              </a:rPr>
              <a:t>Toleranzbereich</a:t>
            </a:r>
          </a:p>
        </p:txBody>
      </p:sp>
      <p:sp>
        <p:nvSpPr>
          <p:cNvPr id="11" name="Ellipse 10">
            <a:extLst>
              <a:ext uri="{FF2B5EF4-FFF2-40B4-BE49-F238E27FC236}">
                <a16:creationId xmlns:a16="http://schemas.microsoft.com/office/drawing/2014/main" id="{9CDE90F6-CC38-48B1-A3C2-7653FF3A3423}"/>
              </a:ext>
            </a:extLst>
          </p:cNvPr>
          <p:cNvSpPr/>
          <p:nvPr/>
        </p:nvSpPr>
        <p:spPr>
          <a:xfrm>
            <a:off x="2495344" y="1962051"/>
            <a:ext cx="3816424" cy="2016224"/>
          </a:xfrm>
          <a:prstGeom prst="ellipse">
            <a:avLst/>
          </a:prstGeom>
          <a:solidFill>
            <a:srgbClr val="004D5A"/>
          </a:solidFill>
          <a:ln>
            <a:solidFill>
              <a:srgbClr val="004D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2" name="Textfeld 11">
            <a:extLst>
              <a:ext uri="{FF2B5EF4-FFF2-40B4-BE49-F238E27FC236}">
                <a16:creationId xmlns:a16="http://schemas.microsoft.com/office/drawing/2014/main" id="{20AE6ABC-E505-432F-B8FF-72192D7C9B79}"/>
              </a:ext>
            </a:extLst>
          </p:cNvPr>
          <p:cNvSpPr txBox="1"/>
          <p:nvPr/>
        </p:nvSpPr>
        <p:spPr>
          <a:xfrm>
            <a:off x="3119669" y="2708554"/>
            <a:ext cx="2625107" cy="666786"/>
          </a:xfrm>
          <a:prstGeom prst="rect">
            <a:avLst/>
          </a:prstGeom>
          <a:noFill/>
        </p:spPr>
        <p:txBody>
          <a:bodyPr wrap="square" rtlCol="0">
            <a:spAutoFit/>
          </a:bodyPr>
          <a:lstStyle/>
          <a:p>
            <a:r>
              <a:rPr lang="de-CH" sz="3733" dirty="0">
                <a:solidFill>
                  <a:schemeClr val="bg1"/>
                </a:solidFill>
              </a:rPr>
              <a:t>Präferenz</a:t>
            </a:r>
          </a:p>
        </p:txBody>
      </p:sp>
      <p:sp>
        <p:nvSpPr>
          <p:cNvPr id="15" name="Textfeld 14">
            <a:extLst>
              <a:ext uri="{FF2B5EF4-FFF2-40B4-BE49-F238E27FC236}">
                <a16:creationId xmlns:a16="http://schemas.microsoft.com/office/drawing/2014/main" id="{00B12C43-81B7-4B31-BA33-EED721A4D209}"/>
              </a:ext>
            </a:extLst>
          </p:cNvPr>
          <p:cNvSpPr txBox="1"/>
          <p:nvPr/>
        </p:nvSpPr>
        <p:spPr>
          <a:xfrm>
            <a:off x="3657056" y="5551486"/>
            <a:ext cx="2150912" cy="666786"/>
          </a:xfrm>
          <a:prstGeom prst="rect">
            <a:avLst/>
          </a:prstGeom>
          <a:noFill/>
        </p:spPr>
        <p:txBody>
          <a:bodyPr wrap="square" rtlCol="0">
            <a:spAutoFit/>
          </a:bodyPr>
          <a:lstStyle/>
          <a:p>
            <a:r>
              <a:rPr lang="de-CH" sz="3733" dirty="0"/>
              <a:t>Einwand</a:t>
            </a:r>
          </a:p>
        </p:txBody>
      </p:sp>
      <p:sp>
        <p:nvSpPr>
          <p:cNvPr id="16" name="Herz 15">
            <a:extLst>
              <a:ext uri="{FF2B5EF4-FFF2-40B4-BE49-F238E27FC236}">
                <a16:creationId xmlns:a16="http://schemas.microsoft.com/office/drawing/2014/main" id="{7E5596CB-EA3B-4468-8CBC-4B45A312DF69}"/>
              </a:ext>
            </a:extLst>
          </p:cNvPr>
          <p:cNvSpPr/>
          <p:nvPr/>
        </p:nvSpPr>
        <p:spPr>
          <a:xfrm>
            <a:off x="8351823" y="2427810"/>
            <a:ext cx="1152715" cy="979487"/>
          </a:xfrm>
          <a:prstGeom prst="heart">
            <a:avLst/>
          </a:prstGeom>
          <a:solidFill>
            <a:srgbClr val="004D5A"/>
          </a:solidFill>
          <a:ln>
            <a:solidFill>
              <a:srgbClr val="004D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8" name="Smiley 17">
            <a:extLst>
              <a:ext uri="{FF2B5EF4-FFF2-40B4-BE49-F238E27FC236}">
                <a16:creationId xmlns:a16="http://schemas.microsoft.com/office/drawing/2014/main" id="{7EAD557A-5D7F-484F-B961-163F8F941E06}"/>
              </a:ext>
            </a:extLst>
          </p:cNvPr>
          <p:cNvSpPr/>
          <p:nvPr/>
        </p:nvSpPr>
        <p:spPr>
          <a:xfrm>
            <a:off x="8403691" y="3723422"/>
            <a:ext cx="1128603" cy="979487"/>
          </a:xfrm>
          <a:prstGeom prst="smileyFace">
            <a:avLst/>
          </a:prstGeom>
          <a:solidFill>
            <a:srgbClr val="C900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9" name="Wolke 18">
            <a:extLst>
              <a:ext uri="{FF2B5EF4-FFF2-40B4-BE49-F238E27FC236}">
                <a16:creationId xmlns:a16="http://schemas.microsoft.com/office/drawing/2014/main" id="{760EC7ED-58FC-4CB3-803D-EE09A41CB2FD}"/>
              </a:ext>
            </a:extLst>
          </p:cNvPr>
          <p:cNvSpPr/>
          <p:nvPr/>
        </p:nvSpPr>
        <p:spPr>
          <a:xfrm>
            <a:off x="8111167" y="5162603"/>
            <a:ext cx="1414231" cy="979485"/>
          </a:xfrm>
          <a:prstGeom prst="cloud">
            <a:avLst/>
          </a:prstGeom>
          <a:solidFill>
            <a:srgbClr val="919E9D"/>
          </a:solidFill>
          <a:ln>
            <a:solidFill>
              <a:srgbClr val="919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7" name="Gewitterblitz 16">
            <a:extLst>
              <a:ext uri="{FF2B5EF4-FFF2-40B4-BE49-F238E27FC236}">
                <a16:creationId xmlns:a16="http://schemas.microsoft.com/office/drawing/2014/main" id="{BF1D54DA-6E21-484E-B6C9-0FBA3D9A562B}"/>
              </a:ext>
            </a:extLst>
          </p:cNvPr>
          <p:cNvSpPr/>
          <p:nvPr/>
        </p:nvSpPr>
        <p:spPr>
          <a:xfrm rot="3898566">
            <a:off x="8535304" y="4899050"/>
            <a:ext cx="865377" cy="1343175"/>
          </a:xfrm>
          <a:prstGeom prst="lightningBol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5" name="Rechteck 4"/>
          <p:cNvSpPr/>
          <p:nvPr/>
        </p:nvSpPr>
        <p:spPr>
          <a:xfrm>
            <a:off x="11280576" y="164638"/>
            <a:ext cx="768085" cy="768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0" name="Rechteck 19"/>
          <p:cNvSpPr/>
          <p:nvPr/>
        </p:nvSpPr>
        <p:spPr>
          <a:xfrm>
            <a:off x="335360" y="6021288"/>
            <a:ext cx="2688299" cy="768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Foliennummernplatzhalter 1"/>
          <p:cNvSpPr>
            <a:spLocks noGrp="1"/>
          </p:cNvSpPr>
          <p:nvPr>
            <p:ph type="sldNum" sz="quarter" idx="12"/>
          </p:nvPr>
        </p:nvSpPr>
        <p:spPr/>
        <p:txBody>
          <a:bodyPr/>
          <a:lstStyle/>
          <a:p>
            <a:fld id="{10F43334-FC2F-4D71-B0F1-B4AE512E37E5}" type="slidenum">
              <a:rPr lang="de-AT" smtClean="0"/>
              <a:t>10</a:t>
            </a:fld>
            <a:endParaRPr lang="de-AT" dirty="0"/>
          </a:p>
        </p:txBody>
      </p:sp>
    </p:spTree>
    <p:extLst>
      <p:ext uri="{BB962C8B-B14F-4D97-AF65-F5344CB8AC3E}">
        <p14:creationId xmlns:p14="http://schemas.microsoft.com/office/powerpoint/2010/main" val="16130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8" grpId="0" animBg="1"/>
      <p:bldP spid="1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p:txBody>
          <a:bodyPr>
            <a:normAutofit/>
          </a:bodyPr>
          <a:lstStyle/>
          <a:p>
            <a:pPr marL="0" lvl="0" indent="0">
              <a:buNone/>
            </a:pPr>
            <a:endParaRPr lang="de-CH" dirty="0"/>
          </a:p>
          <a:p>
            <a:pPr marL="0" indent="0">
              <a:buNone/>
            </a:pPr>
            <a:endParaRPr lang="de-CH" dirty="0"/>
          </a:p>
          <a:p>
            <a:endParaRPr lang="de-CH" dirty="0"/>
          </a:p>
        </p:txBody>
      </p:sp>
      <p:sp>
        <p:nvSpPr>
          <p:cNvPr id="8" name="Titel 7"/>
          <p:cNvSpPr>
            <a:spLocks noGrp="1"/>
          </p:cNvSpPr>
          <p:nvPr>
            <p:ph type="title"/>
          </p:nvPr>
        </p:nvSpPr>
        <p:spPr/>
        <p:txBody>
          <a:bodyPr/>
          <a:lstStyle/>
          <a:p>
            <a:r>
              <a:rPr lang="de-CH" dirty="0" smtClean="0"/>
              <a:t>Weg zum Konsent</a:t>
            </a:r>
            <a:endParaRPr lang="de-CH" dirty="0"/>
          </a:p>
        </p:txBody>
      </p:sp>
      <p:pic>
        <p:nvPicPr>
          <p:cNvPr id="10" name="Grafik 9"/>
          <p:cNvPicPr>
            <a:picLocks noChangeAspect="1"/>
          </p:cNvPicPr>
          <p:nvPr/>
        </p:nvPicPr>
        <p:blipFill>
          <a:blip r:embed="rId3"/>
          <a:stretch>
            <a:fillRect/>
          </a:stretch>
        </p:blipFill>
        <p:spPr>
          <a:xfrm>
            <a:off x="7452934" y="1403626"/>
            <a:ext cx="3816085" cy="4538205"/>
          </a:xfrm>
          <a:prstGeom prst="rect">
            <a:avLst/>
          </a:prstGeom>
        </p:spPr>
      </p:pic>
      <p:sp>
        <p:nvSpPr>
          <p:cNvPr id="2" name="Foliennummernplatzhalter 1"/>
          <p:cNvSpPr>
            <a:spLocks noGrp="1"/>
          </p:cNvSpPr>
          <p:nvPr>
            <p:ph type="sldNum" sz="quarter" idx="12"/>
          </p:nvPr>
        </p:nvSpPr>
        <p:spPr/>
        <p:txBody>
          <a:bodyPr/>
          <a:lstStyle/>
          <a:p>
            <a:fld id="{5D4BD758-C871-49DC-A050-36A17C18F2FA}" type="slidenum">
              <a:rPr lang="de-CH" smtClean="0"/>
              <a:t>11</a:t>
            </a:fld>
            <a:endParaRPr lang="de-CH"/>
          </a:p>
        </p:txBody>
      </p:sp>
    </p:spTree>
    <p:extLst>
      <p:ext uri="{BB962C8B-B14F-4D97-AF65-F5344CB8AC3E}">
        <p14:creationId xmlns:p14="http://schemas.microsoft.com/office/powerpoint/2010/main" val="1148033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07105" y="885986"/>
            <a:ext cx="11684895" cy="979487"/>
          </a:xfrm>
        </p:spPr>
        <p:txBody>
          <a:bodyPr/>
          <a:lstStyle/>
          <a:p>
            <a:r>
              <a:rPr lang="de-AT" dirty="0" smtClean="0"/>
              <a:t>Rollen</a:t>
            </a:r>
            <a:endParaRPr lang="de-AT" dirty="0"/>
          </a:p>
        </p:txBody>
      </p:sp>
      <p:sp>
        <p:nvSpPr>
          <p:cNvPr id="10" name="Textfeld 9">
            <a:extLst>
              <a:ext uri="{FF2B5EF4-FFF2-40B4-BE49-F238E27FC236}">
                <a16:creationId xmlns:a16="http://schemas.microsoft.com/office/drawing/2014/main" id="{657DEE64-C695-4048-8FBC-B253B84BE4E0}"/>
              </a:ext>
            </a:extLst>
          </p:cNvPr>
          <p:cNvSpPr txBox="1"/>
          <p:nvPr/>
        </p:nvSpPr>
        <p:spPr>
          <a:xfrm>
            <a:off x="2351584" y="4179689"/>
            <a:ext cx="3744416" cy="666786"/>
          </a:xfrm>
          <a:prstGeom prst="rect">
            <a:avLst/>
          </a:prstGeom>
          <a:noFill/>
        </p:spPr>
        <p:txBody>
          <a:bodyPr wrap="square" rtlCol="0">
            <a:spAutoFit/>
          </a:bodyPr>
          <a:lstStyle/>
          <a:p>
            <a:r>
              <a:rPr lang="de-CH" sz="3733" dirty="0">
                <a:solidFill>
                  <a:schemeClr val="bg1"/>
                </a:solidFill>
              </a:rPr>
              <a:t>Toleranzbereich</a:t>
            </a:r>
          </a:p>
        </p:txBody>
      </p:sp>
      <p:sp>
        <p:nvSpPr>
          <p:cNvPr id="5" name="Rechteck 4"/>
          <p:cNvSpPr/>
          <p:nvPr/>
        </p:nvSpPr>
        <p:spPr>
          <a:xfrm>
            <a:off x="11280576" y="164638"/>
            <a:ext cx="768085" cy="768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0" name="Rechteck 19"/>
          <p:cNvSpPr/>
          <p:nvPr/>
        </p:nvSpPr>
        <p:spPr>
          <a:xfrm>
            <a:off x="335360" y="6021288"/>
            <a:ext cx="2688299" cy="768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pic>
        <p:nvPicPr>
          <p:cNvPr id="2" name="Grafik 1"/>
          <p:cNvPicPr>
            <a:picLocks noChangeAspect="1"/>
          </p:cNvPicPr>
          <p:nvPr/>
        </p:nvPicPr>
        <p:blipFill>
          <a:blip r:embed="rId3"/>
          <a:stretch>
            <a:fillRect/>
          </a:stretch>
        </p:blipFill>
        <p:spPr>
          <a:xfrm>
            <a:off x="1004348" y="2304100"/>
            <a:ext cx="2694471" cy="2573031"/>
          </a:xfrm>
          <a:prstGeom prst="rect">
            <a:avLst/>
          </a:prstGeom>
        </p:spPr>
      </p:pic>
      <p:pic>
        <p:nvPicPr>
          <p:cNvPr id="6" name="Grafik 5"/>
          <p:cNvPicPr>
            <a:picLocks noChangeAspect="1"/>
          </p:cNvPicPr>
          <p:nvPr/>
        </p:nvPicPr>
        <p:blipFill>
          <a:blip r:embed="rId4"/>
          <a:stretch>
            <a:fillRect/>
          </a:stretch>
        </p:blipFill>
        <p:spPr>
          <a:xfrm>
            <a:off x="3698819" y="2313524"/>
            <a:ext cx="3008468" cy="2563607"/>
          </a:xfrm>
          <a:prstGeom prst="rect">
            <a:avLst/>
          </a:prstGeom>
        </p:spPr>
      </p:pic>
      <p:pic>
        <p:nvPicPr>
          <p:cNvPr id="8" name="Grafik 7"/>
          <p:cNvPicPr>
            <a:picLocks noChangeAspect="1"/>
          </p:cNvPicPr>
          <p:nvPr/>
        </p:nvPicPr>
        <p:blipFill>
          <a:blip r:embed="rId5"/>
          <a:stretch>
            <a:fillRect/>
          </a:stretch>
        </p:blipFill>
        <p:spPr>
          <a:xfrm>
            <a:off x="7381840" y="1937896"/>
            <a:ext cx="3898736" cy="3681537"/>
          </a:xfrm>
          <a:prstGeom prst="rect">
            <a:avLst/>
          </a:prstGeom>
        </p:spPr>
      </p:pic>
      <p:sp>
        <p:nvSpPr>
          <p:cNvPr id="7" name="Foliennummernplatzhalter 6"/>
          <p:cNvSpPr>
            <a:spLocks noGrp="1"/>
          </p:cNvSpPr>
          <p:nvPr>
            <p:ph type="sldNum" sz="quarter" idx="12"/>
          </p:nvPr>
        </p:nvSpPr>
        <p:spPr/>
        <p:txBody>
          <a:bodyPr/>
          <a:lstStyle/>
          <a:p>
            <a:fld id="{10F43334-FC2F-4D71-B0F1-B4AE512E37E5}" type="slidenum">
              <a:rPr lang="de-AT" smtClean="0"/>
              <a:t>12</a:t>
            </a:fld>
            <a:endParaRPr lang="de-AT" dirty="0"/>
          </a:p>
        </p:txBody>
      </p:sp>
    </p:spTree>
    <p:extLst>
      <p:ext uri="{BB962C8B-B14F-4D97-AF65-F5344CB8AC3E}">
        <p14:creationId xmlns:p14="http://schemas.microsoft.com/office/powerpoint/2010/main" val="1914297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0" y="935999"/>
            <a:ext cx="11160000" cy="1675396"/>
          </a:xfrm>
        </p:spPr>
        <p:txBody>
          <a:bodyPr/>
          <a:lstStyle/>
          <a:p>
            <a:r>
              <a:rPr lang="de-CH" dirty="0" smtClean="0"/>
              <a:t>Agenda</a:t>
            </a:r>
            <a:endParaRPr lang="de-CH" dirty="0"/>
          </a:p>
        </p:txBody>
      </p:sp>
      <p:grpSp>
        <p:nvGrpSpPr>
          <p:cNvPr id="5" name="Gruppieren 4"/>
          <p:cNvGrpSpPr/>
          <p:nvPr/>
        </p:nvGrpSpPr>
        <p:grpSpPr>
          <a:xfrm>
            <a:off x="395300" y="2687595"/>
            <a:ext cx="11607800" cy="2128401"/>
            <a:chOff x="406400" y="2376091"/>
            <a:chExt cx="11607800" cy="2128401"/>
          </a:xfrm>
        </p:grpSpPr>
        <p:cxnSp>
          <p:nvCxnSpPr>
            <p:cNvPr id="3" name="Gerader Verbinder 2"/>
            <p:cNvCxnSpPr/>
            <p:nvPr/>
          </p:nvCxnSpPr>
          <p:spPr>
            <a:xfrm>
              <a:off x="406400" y="3440291"/>
              <a:ext cx="11607800" cy="0"/>
            </a:xfrm>
            <a:prstGeom prst="line">
              <a:avLst/>
            </a:prstGeom>
            <a:ln w="28575">
              <a:solidFill>
                <a:srgbClr val="E50D7E"/>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619200" y="2376091"/>
              <a:ext cx="2217613" cy="212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dirty="0" smtClean="0"/>
                <a:t>Check In: Ankommen &amp; Einstimmung</a:t>
              </a:r>
              <a:endParaRPr lang="de-CH" dirty="0"/>
            </a:p>
          </p:txBody>
        </p:sp>
        <p:sp>
          <p:nvSpPr>
            <p:cNvPr id="8" name="Ellipse 7"/>
            <p:cNvSpPr/>
            <p:nvPr/>
          </p:nvSpPr>
          <p:spPr>
            <a:xfrm>
              <a:off x="3105501" y="2775374"/>
              <a:ext cx="1409155" cy="1352414"/>
            </a:xfrm>
            <a:prstGeom prst="ellipse">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sz="1400" dirty="0" smtClean="0"/>
                <a:t>Rückblick</a:t>
              </a:r>
            </a:p>
            <a:p>
              <a:pPr algn="ctr"/>
              <a:r>
                <a:rPr lang="de-CH" sz="1400" dirty="0" smtClean="0"/>
                <a:t>Set 1&amp;2 &amp; Ausblick Set 3</a:t>
              </a:r>
              <a:endParaRPr lang="de-CH" sz="1400" dirty="0"/>
            </a:p>
          </p:txBody>
        </p:sp>
      </p:grpSp>
    </p:spTree>
    <p:extLst>
      <p:ext uri="{BB962C8B-B14F-4D97-AF65-F5344CB8AC3E}">
        <p14:creationId xmlns:p14="http://schemas.microsoft.com/office/powerpoint/2010/main" val="3264135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2453" y="844596"/>
            <a:ext cx="6855879" cy="6855879"/>
          </a:xfrm>
        </p:spPr>
      </p:pic>
      <p:sp>
        <p:nvSpPr>
          <p:cNvPr id="6" name="Titel 5"/>
          <p:cNvSpPr>
            <a:spLocks noGrp="1"/>
          </p:cNvSpPr>
          <p:nvPr>
            <p:ph type="title"/>
          </p:nvPr>
        </p:nvSpPr>
        <p:spPr>
          <a:xfrm>
            <a:off x="619200" y="936000"/>
            <a:ext cx="9029132" cy="720000"/>
          </a:xfrm>
        </p:spPr>
        <p:txBody>
          <a:bodyPr/>
          <a:lstStyle/>
          <a:p>
            <a:r>
              <a:rPr lang="de-CH" dirty="0" smtClean="0"/>
              <a:t>Rückblick: Wo stehen wir?</a:t>
            </a:r>
            <a:endParaRPr lang="de-CH" dirty="0"/>
          </a:p>
        </p:txBody>
      </p:sp>
      <p:sp>
        <p:nvSpPr>
          <p:cNvPr id="2" name="Abgerundetes Rechteck 1"/>
          <p:cNvSpPr/>
          <p:nvPr/>
        </p:nvSpPr>
        <p:spPr>
          <a:xfrm>
            <a:off x="619200" y="1722825"/>
            <a:ext cx="3743082" cy="1108109"/>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Analyseprozess</a:t>
            </a:r>
            <a:endParaRPr lang="de-CH" dirty="0"/>
          </a:p>
        </p:txBody>
      </p:sp>
      <p:sp>
        <p:nvSpPr>
          <p:cNvPr id="31" name="Abgerundetes Rechteck 30"/>
          <p:cNvSpPr/>
          <p:nvPr/>
        </p:nvSpPr>
        <p:spPr>
          <a:xfrm>
            <a:off x="619200" y="2955600"/>
            <a:ext cx="2046179" cy="454296"/>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1</a:t>
            </a:r>
            <a:endParaRPr lang="de-CH" dirty="0"/>
          </a:p>
        </p:txBody>
      </p:sp>
      <p:sp>
        <p:nvSpPr>
          <p:cNvPr id="3" name="Foliennummernplatzhalter 2"/>
          <p:cNvSpPr>
            <a:spLocks noGrp="1"/>
          </p:cNvSpPr>
          <p:nvPr>
            <p:ph type="sldNum" sz="quarter" idx="12"/>
          </p:nvPr>
        </p:nvSpPr>
        <p:spPr/>
        <p:txBody>
          <a:bodyPr/>
          <a:lstStyle/>
          <a:p>
            <a:fld id="{5D4BD758-C871-49DC-A050-36A17C18F2FA}" type="slidenum">
              <a:rPr lang="de-CH" smtClean="0"/>
              <a:t>14</a:t>
            </a:fld>
            <a:endParaRPr lang="de-CH"/>
          </a:p>
        </p:txBody>
      </p:sp>
    </p:spTree>
    <p:extLst>
      <p:ext uri="{BB962C8B-B14F-4D97-AF65-F5344CB8AC3E}">
        <p14:creationId xmlns:p14="http://schemas.microsoft.com/office/powerpoint/2010/main" val="2398783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cid:5ce6387b-3972-438f-8864-6226c40bd6a5@lu.ch"/>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60248" y="936000"/>
            <a:ext cx="4914220" cy="5296187"/>
          </a:xfrm>
          <a:prstGeom prst="rect">
            <a:avLst/>
          </a:prstGeom>
          <a:noFill/>
          <a:ln>
            <a:noFill/>
          </a:ln>
        </p:spPr>
      </p:pic>
      <p:graphicFrame>
        <p:nvGraphicFramePr>
          <p:cNvPr id="11" name="Tabelle 10"/>
          <p:cNvGraphicFramePr>
            <a:graphicFrameLocks noGrp="1"/>
          </p:cNvGraphicFramePr>
          <p:nvPr>
            <p:extLst>
              <p:ext uri="{D42A27DB-BD31-4B8C-83A1-F6EECF244321}">
                <p14:modId xmlns:p14="http://schemas.microsoft.com/office/powerpoint/2010/main" val="789751718"/>
              </p:ext>
            </p:extLst>
          </p:nvPr>
        </p:nvGraphicFramePr>
        <p:xfrm>
          <a:off x="6675029" y="1836000"/>
          <a:ext cx="4809048" cy="4231604"/>
        </p:xfrm>
        <a:graphic>
          <a:graphicData uri="http://schemas.openxmlformats.org/drawingml/2006/table">
            <a:tbl>
              <a:tblPr firstRow="1" bandRow="1">
                <a:tableStyleId>{5C22544A-7EE6-4342-B048-85BDC9FD1C3A}</a:tableStyleId>
              </a:tblPr>
              <a:tblGrid>
                <a:gridCol w="3127732">
                  <a:extLst>
                    <a:ext uri="{9D8B030D-6E8A-4147-A177-3AD203B41FA5}">
                      <a16:colId xmlns:a16="http://schemas.microsoft.com/office/drawing/2014/main" val="3016921484"/>
                    </a:ext>
                  </a:extLst>
                </a:gridCol>
                <a:gridCol w="1681316">
                  <a:extLst>
                    <a:ext uri="{9D8B030D-6E8A-4147-A177-3AD203B41FA5}">
                      <a16:colId xmlns:a16="http://schemas.microsoft.com/office/drawing/2014/main" val="2388416865"/>
                    </a:ext>
                  </a:extLst>
                </a:gridCol>
              </a:tblGrid>
              <a:tr h="860481">
                <a:tc>
                  <a:txBody>
                    <a:bodyPr/>
                    <a:lstStyle/>
                    <a:p>
                      <a:r>
                        <a:rPr lang="de-CH" sz="2800" dirty="0" smtClean="0"/>
                        <a:t>Thema</a:t>
                      </a:r>
                      <a:endParaRPr lang="de-CH" sz="2800" dirty="0"/>
                    </a:p>
                  </a:txBody>
                  <a:tcPr/>
                </a:tc>
                <a:tc>
                  <a:txBody>
                    <a:bodyPr/>
                    <a:lstStyle/>
                    <a:p>
                      <a:r>
                        <a:rPr lang="de-CH" dirty="0" smtClean="0"/>
                        <a:t>Punkte für Priorisierung</a:t>
                      </a:r>
                      <a:endParaRPr lang="de-CH" dirty="0"/>
                    </a:p>
                  </a:txBody>
                  <a:tcPr/>
                </a:tc>
                <a:extLst>
                  <a:ext uri="{0D108BD9-81ED-4DB2-BD59-A6C34878D82A}">
                    <a16:rowId xmlns:a16="http://schemas.microsoft.com/office/drawing/2014/main" val="2913308752"/>
                  </a:ext>
                </a:extLst>
              </a:tr>
              <a:tr h="3371123">
                <a:tc>
                  <a:txBody>
                    <a:bodyPr/>
                    <a:lstStyle/>
                    <a:p>
                      <a:r>
                        <a:rPr lang="de-CH" sz="2800" dirty="0" smtClean="0">
                          <a:solidFill>
                            <a:schemeClr val="tx1"/>
                          </a:solidFill>
                        </a:rPr>
                        <a:t>Gründe und Ursachen</a:t>
                      </a:r>
                    </a:p>
                    <a:p>
                      <a:endParaRPr lang="de-CH" dirty="0" smtClean="0">
                        <a:solidFill>
                          <a:schemeClr val="tx1"/>
                        </a:solidFill>
                      </a:endParaRPr>
                    </a:p>
                    <a:p>
                      <a:endParaRPr lang="de-CH" dirty="0">
                        <a:solidFill>
                          <a:srgbClr val="FF0000"/>
                        </a:solidFill>
                      </a:endParaRPr>
                    </a:p>
                  </a:txBody>
                  <a:tcPr>
                    <a:solidFill>
                      <a:srgbClr val="D3ECFF"/>
                    </a:solidFill>
                  </a:tcPr>
                </a:tc>
                <a:tc>
                  <a:txBody>
                    <a:bodyPr/>
                    <a:lstStyle/>
                    <a:p>
                      <a:r>
                        <a:rPr lang="de-CH" dirty="0" smtClean="0"/>
                        <a:t>Daten zur Begründung der Ursachen,</a:t>
                      </a:r>
                      <a:r>
                        <a:rPr lang="de-CH" baseline="0" dirty="0" smtClean="0"/>
                        <a:t> Gründe</a:t>
                      </a:r>
                      <a:endParaRPr lang="de-CH" dirty="0"/>
                    </a:p>
                  </a:txBody>
                  <a:tcPr>
                    <a:solidFill>
                      <a:srgbClr val="D3ECFF"/>
                    </a:solidFill>
                  </a:tcPr>
                </a:tc>
                <a:extLst>
                  <a:ext uri="{0D108BD9-81ED-4DB2-BD59-A6C34878D82A}">
                    <a16:rowId xmlns:a16="http://schemas.microsoft.com/office/drawing/2014/main" val="4179208694"/>
                  </a:ext>
                </a:extLst>
              </a:tr>
            </a:tbl>
          </a:graphicData>
        </a:graphic>
      </p:graphicFrame>
      <p:sp>
        <p:nvSpPr>
          <p:cNvPr id="2" name="Foliennummernplatzhalter 1"/>
          <p:cNvSpPr>
            <a:spLocks noGrp="1"/>
          </p:cNvSpPr>
          <p:nvPr>
            <p:ph type="sldNum" sz="quarter" idx="12"/>
          </p:nvPr>
        </p:nvSpPr>
        <p:spPr/>
        <p:txBody>
          <a:bodyPr/>
          <a:lstStyle/>
          <a:p>
            <a:fld id="{5D4BD758-C871-49DC-A050-36A17C18F2FA}" type="slidenum">
              <a:rPr lang="de-CH" smtClean="0"/>
              <a:t>15</a:t>
            </a:fld>
            <a:endParaRPr lang="de-CH"/>
          </a:p>
        </p:txBody>
      </p:sp>
    </p:spTree>
    <p:extLst>
      <p:ext uri="{BB962C8B-B14F-4D97-AF65-F5344CB8AC3E}">
        <p14:creationId xmlns:p14="http://schemas.microsoft.com/office/powerpoint/2010/main" val="4235484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2453" y="844596"/>
            <a:ext cx="6855879" cy="6855879"/>
          </a:xfrm>
        </p:spPr>
      </p:pic>
      <p:sp>
        <p:nvSpPr>
          <p:cNvPr id="6" name="Titel 5"/>
          <p:cNvSpPr>
            <a:spLocks noGrp="1"/>
          </p:cNvSpPr>
          <p:nvPr>
            <p:ph type="title"/>
          </p:nvPr>
        </p:nvSpPr>
        <p:spPr>
          <a:xfrm>
            <a:off x="619200" y="936000"/>
            <a:ext cx="9029132" cy="720000"/>
          </a:xfrm>
        </p:spPr>
        <p:txBody>
          <a:bodyPr/>
          <a:lstStyle/>
          <a:p>
            <a:r>
              <a:rPr lang="de-CH" dirty="0" smtClean="0"/>
              <a:t>Rückblick: Wo stehen wir?</a:t>
            </a:r>
            <a:endParaRPr lang="de-CH" dirty="0"/>
          </a:p>
        </p:txBody>
      </p:sp>
      <p:sp>
        <p:nvSpPr>
          <p:cNvPr id="2" name="Abgerundetes Rechteck 1"/>
          <p:cNvSpPr/>
          <p:nvPr/>
        </p:nvSpPr>
        <p:spPr>
          <a:xfrm>
            <a:off x="619200" y="1722825"/>
            <a:ext cx="3743082" cy="1108109"/>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Analyseprozess</a:t>
            </a:r>
            <a:endParaRPr lang="de-CH" dirty="0"/>
          </a:p>
        </p:txBody>
      </p:sp>
      <p:sp>
        <p:nvSpPr>
          <p:cNvPr id="16" name="Abgerundetes Rechteck 15"/>
          <p:cNvSpPr/>
          <p:nvPr/>
        </p:nvSpPr>
        <p:spPr>
          <a:xfrm>
            <a:off x="4362282" y="1722825"/>
            <a:ext cx="2046179" cy="1108109"/>
          </a:xfrm>
          <a:prstGeom prst="roundRect">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Bausteine verbunden mit eigenen Themen</a:t>
            </a:r>
            <a:endParaRPr lang="de-CH" dirty="0"/>
          </a:p>
        </p:txBody>
      </p:sp>
      <p:sp>
        <p:nvSpPr>
          <p:cNvPr id="31" name="Abgerundetes Rechteck 30"/>
          <p:cNvSpPr/>
          <p:nvPr/>
        </p:nvSpPr>
        <p:spPr>
          <a:xfrm>
            <a:off x="619200" y="2955600"/>
            <a:ext cx="2046179" cy="454296"/>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1</a:t>
            </a:r>
            <a:endParaRPr lang="de-CH" dirty="0"/>
          </a:p>
        </p:txBody>
      </p:sp>
      <p:sp>
        <p:nvSpPr>
          <p:cNvPr id="32" name="Abgerundetes Rechteck 31"/>
          <p:cNvSpPr/>
          <p:nvPr/>
        </p:nvSpPr>
        <p:spPr>
          <a:xfrm>
            <a:off x="4362282" y="2955600"/>
            <a:ext cx="2046179" cy="454296"/>
          </a:xfrm>
          <a:prstGeom prst="roundRect">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2</a:t>
            </a:r>
            <a:endParaRPr lang="de-CH" dirty="0"/>
          </a:p>
        </p:txBody>
      </p:sp>
      <p:sp>
        <p:nvSpPr>
          <p:cNvPr id="3" name="Foliennummernplatzhalter 2"/>
          <p:cNvSpPr>
            <a:spLocks noGrp="1"/>
          </p:cNvSpPr>
          <p:nvPr>
            <p:ph type="sldNum" sz="quarter" idx="12"/>
          </p:nvPr>
        </p:nvSpPr>
        <p:spPr/>
        <p:txBody>
          <a:bodyPr/>
          <a:lstStyle/>
          <a:p>
            <a:fld id="{5D4BD758-C871-49DC-A050-36A17C18F2FA}" type="slidenum">
              <a:rPr lang="de-CH" smtClean="0"/>
              <a:t>16</a:t>
            </a:fld>
            <a:endParaRPr lang="de-CH"/>
          </a:p>
        </p:txBody>
      </p:sp>
    </p:spTree>
    <p:extLst>
      <p:ext uri="{BB962C8B-B14F-4D97-AF65-F5344CB8AC3E}">
        <p14:creationId xmlns:p14="http://schemas.microsoft.com/office/powerpoint/2010/main" val="1593210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4397550" y="2265010"/>
            <a:ext cx="7374450" cy="4439077"/>
          </a:xfrm>
          <a:prstGeom prst="rect">
            <a:avLst/>
          </a:prstGeom>
        </p:spPr>
      </p:pic>
      <p:sp>
        <p:nvSpPr>
          <p:cNvPr id="3" name="Foliennummernplatzhalter 2"/>
          <p:cNvSpPr>
            <a:spLocks noGrp="1"/>
          </p:cNvSpPr>
          <p:nvPr>
            <p:ph type="sldNum" sz="quarter" idx="12"/>
          </p:nvPr>
        </p:nvSpPr>
        <p:spPr/>
        <p:txBody>
          <a:bodyPr/>
          <a:lstStyle/>
          <a:p>
            <a:fld id="{5D4BD758-C871-49DC-A050-36A17C18F2FA}" type="slidenum">
              <a:rPr lang="de-CH" smtClean="0"/>
              <a:t>17</a:t>
            </a:fld>
            <a:endParaRPr lang="de-CH"/>
          </a:p>
        </p:txBody>
      </p:sp>
      <p:pic>
        <p:nvPicPr>
          <p:cNvPr id="6" name="Grafik 5"/>
          <p:cNvPicPr>
            <a:picLocks noChangeAspect="1"/>
          </p:cNvPicPr>
          <p:nvPr/>
        </p:nvPicPr>
        <p:blipFill>
          <a:blip r:embed="rId4"/>
          <a:stretch>
            <a:fillRect/>
          </a:stretch>
        </p:blipFill>
        <p:spPr>
          <a:xfrm>
            <a:off x="619200" y="2417099"/>
            <a:ext cx="3353047" cy="4134901"/>
          </a:xfrm>
          <a:prstGeom prst="rect">
            <a:avLst/>
          </a:prstGeom>
          <a:ln w="38100">
            <a:solidFill>
              <a:srgbClr val="A7E2FF"/>
            </a:solidFill>
          </a:ln>
        </p:spPr>
      </p:pic>
      <p:sp>
        <p:nvSpPr>
          <p:cNvPr id="8" name="Textfeld 7"/>
          <p:cNvSpPr txBox="1"/>
          <p:nvPr/>
        </p:nvSpPr>
        <p:spPr>
          <a:xfrm>
            <a:off x="2574110" y="523577"/>
            <a:ext cx="9080359" cy="1615827"/>
          </a:xfrm>
          <a:prstGeom prst="rect">
            <a:avLst/>
          </a:prstGeom>
          <a:noFill/>
          <a:ln w="15875">
            <a:solidFill>
              <a:srgbClr val="FFA015"/>
            </a:solidFill>
          </a:ln>
        </p:spPr>
        <p:txBody>
          <a:bodyPr wrap="square" rtlCol="0">
            <a:spAutoFit/>
          </a:bodyPr>
          <a:lstStyle/>
          <a:p>
            <a:pPr>
              <a:lnSpc>
                <a:spcPct val="150000"/>
              </a:lnSpc>
            </a:pPr>
            <a:r>
              <a:rPr lang="de-CH" sz="2200" dirty="0" smtClean="0"/>
              <a:t>Dies bewahren wir und gehen es im Moment nicht an.</a:t>
            </a:r>
          </a:p>
          <a:p>
            <a:pPr>
              <a:lnSpc>
                <a:spcPct val="150000"/>
              </a:lnSpc>
            </a:pPr>
            <a:r>
              <a:rPr lang="de-CH" sz="2200" dirty="0" smtClean="0"/>
              <a:t>Wichtig, dass wir den Baustein bearbeiten, wir entwickeln es weiter.</a:t>
            </a:r>
          </a:p>
          <a:p>
            <a:pPr>
              <a:lnSpc>
                <a:spcPct val="150000"/>
              </a:lnSpc>
            </a:pPr>
            <a:r>
              <a:rPr lang="de-CH" sz="2200" dirty="0" smtClean="0"/>
              <a:t>In diesem Thema steckt Herzblut drin, da möchten wir etwas verändern.</a:t>
            </a:r>
            <a:endParaRPr lang="de-CH" sz="2200" dirty="0"/>
          </a:p>
        </p:txBody>
      </p:sp>
      <p:sp>
        <p:nvSpPr>
          <p:cNvPr id="9" name="Flussdiagramm: Verbinder 8"/>
          <p:cNvSpPr/>
          <p:nvPr/>
        </p:nvSpPr>
        <p:spPr>
          <a:xfrm>
            <a:off x="2067123" y="567156"/>
            <a:ext cx="457200" cy="4572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Flussdiagramm: Verbinder 9"/>
          <p:cNvSpPr/>
          <p:nvPr/>
        </p:nvSpPr>
        <p:spPr>
          <a:xfrm>
            <a:off x="2067123" y="1093133"/>
            <a:ext cx="457200" cy="45720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Flussdiagramm: Verbinder 10"/>
          <p:cNvSpPr/>
          <p:nvPr/>
        </p:nvSpPr>
        <p:spPr>
          <a:xfrm>
            <a:off x="2067123" y="1619110"/>
            <a:ext cx="457200" cy="4572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Flussdiagramm: Verbinder 11"/>
          <p:cNvSpPr/>
          <p:nvPr/>
        </p:nvSpPr>
        <p:spPr>
          <a:xfrm>
            <a:off x="5388751" y="4855139"/>
            <a:ext cx="457200" cy="4572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lussdiagramm: Verbinder 12"/>
          <p:cNvSpPr/>
          <p:nvPr/>
        </p:nvSpPr>
        <p:spPr>
          <a:xfrm>
            <a:off x="4650328" y="5563180"/>
            <a:ext cx="457200" cy="4572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Flussdiagramm: Verbinder 13"/>
          <p:cNvSpPr/>
          <p:nvPr/>
        </p:nvSpPr>
        <p:spPr>
          <a:xfrm>
            <a:off x="11197269" y="3766955"/>
            <a:ext cx="457200" cy="45720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Flussdiagramm: Verbinder 14"/>
          <p:cNvSpPr/>
          <p:nvPr/>
        </p:nvSpPr>
        <p:spPr>
          <a:xfrm>
            <a:off x="9874800" y="3281842"/>
            <a:ext cx="457200" cy="45720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Flussdiagramm: Verbinder 15"/>
          <p:cNvSpPr/>
          <p:nvPr/>
        </p:nvSpPr>
        <p:spPr>
          <a:xfrm>
            <a:off x="11515057" y="3294502"/>
            <a:ext cx="457200" cy="4572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Flussdiagramm: Verbinder 16"/>
          <p:cNvSpPr/>
          <p:nvPr/>
        </p:nvSpPr>
        <p:spPr>
          <a:xfrm>
            <a:off x="9764824" y="3766955"/>
            <a:ext cx="457200" cy="4572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Flussdiagramm: Verbinder 17"/>
          <p:cNvSpPr/>
          <p:nvPr/>
        </p:nvSpPr>
        <p:spPr>
          <a:xfrm>
            <a:off x="10539812" y="4224155"/>
            <a:ext cx="457200" cy="4572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Flussdiagramm: Verbinder 18"/>
          <p:cNvSpPr/>
          <p:nvPr/>
        </p:nvSpPr>
        <p:spPr>
          <a:xfrm>
            <a:off x="9764824" y="5722588"/>
            <a:ext cx="457200" cy="4572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Flussdiagramm: Verbinder 19"/>
          <p:cNvSpPr/>
          <p:nvPr/>
        </p:nvSpPr>
        <p:spPr>
          <a:xfrm>
            <a:off x="4650328" y="4257596"/>
            <a:ext cx="457200" cy="4572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7568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2453" y="844596"/>
            <a:ext cx="6855879" cy="6855879"/>
          </a:xfrm>
        </p:spPr>
      </p:pic>
      <p:sp>
        <p:nvSpPr>
          <p:cNvPr id="6" name="Titel 5"/>
          <p:cNvSpPr>
            <a:spLocks noGrp="1"/>
          </p:cNvSpPr>
          <p:nvPr>
            <p:ph type="title"/>
          </p:nvPr>
        </p:nvSpPr>
        <p:spPr>
          <a:xfrm>
            <a:off x="619200" y="936000"/>
            <a:ext cx="9029132" cy="720000"/>
          </a:xfrm>
        </p:spPr>
        <p:txBody>
          <a:bodyPr/>
          <a:lstStyle/>
          <a:p>
            <a:r>
              <a:rPr lang="de-CH" dirty="0" smtClean="0"/>
              <a:t>Wo gehen wir </a:t>
            </a:r>
            <a:r>
              <a:rPr lang="de-CH" dirty="0" smtClean="0">
                <a:solidFill>
                  <a:srgbClr val="FF0000"/>
                </a:solidFill>
              </a:rPr>
              <a:t>heute</a:t>
            </a:r>
            <a:r>
              <a:rPr lang="de-CH" dirty="0" smtClean="0"/>
              <a:t> hin?</a:t>
            </a:r>
            <a:endParaRPr lang="de-CH" dirty="0"/>
          </a:p>
        </p:txBody>
      </p:sp>
      <p:sp>
        <p:nvSpPr>
          <p:cNvPr id="2" name="Abgerundetes Rechteck 1"/>
          <p:cNvSpPr/>
          <p:nvPr/>
        </p:nvSpPr>
        <p:spPr>
          <a:xfrm>
            <a:off x="619200" y="1722825"/>
            <a:ext cx="3743082" cy="1108109"/>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Analyseprozess</a:t>
            </a:r>
            <a:endParaRPr lang="de-CH" dirty="0"/>
          </a:p>
        </p:txBody>
      </p:sp>
      <p:sp>
        <p:nvSpPr>
          <p:cNvPr id="16" name="Abgerundetes Rechteck 15"/>
          <p:cNvSpPr/>
          <p:nvPr/>
        </p:nvSpPr>
        <p:spPr>
          <a:xfrm>
            <a:off x="4362282" y="1722825"/>
            <a:ext cx="2046179" cy="1108109"/>
          </a:xfrm>
          <a:prstGeom prst="roundRect">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Bausteine verbunden mit eigenen Themen</a:t>
            </a:r>
            <a:endParaRPr lang="de-CH" dirty="0"/>
          </a:p>
        </p:txBody>
      </p:sp>
      <p:sp>
        <p:nvSpPr>
          <p:cNvPr id="17" name="Abgerundetes Rechteck 16"/>
          <p:cNvSpPr/>
          <p:nvPr/>
        </p:nvSpPr>
        <p:spPr>
          <a:xfrm>
            <a:off x="6408460" y="1722825"/>
            <a:ext cx="2969220" cy="1108109"/>
          </a:xfrm>
          <a:prstGeom prst="roundRect">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Zielfindungsprozess</a:t>
            </a:r>
            <a:endParaRPr lang="de-CH" dirty="0"/>
          </a:p>
        </p:txBody>
      </p:sp>
      <p:sp>
        <p:nvSpPr>
          <p:cNvPr id="31" name="Abgerundetes Rechteck 30"/>
          <p:cNvSpPr/>
          <p:nvPr/>
        </p:nvSpPr>
        <p:spPr>
          <a:xfrm>
            <a:off x="619200" y="2955600"/>
            <a:ext cx="2046179" cy="454296"/>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1</a:t>
            </a:r>
            <a:endParaRPr lang="de-CH" dirty="0"/>
          </a:p>
        </p:txBody>
      </p:sp>
      <p:sp>
        <p:nvSpPr>
          <p:cNvPr id="32" name="Abgerundetes Rechteck 31"/>
          <p:cNvSpPr/>
          <p:nvPr/>
        </p:nvSpPr>
        <p:spPr>
          <a:xfrm>
            <a:off x="4362282" y="2955600"/>
            <a:ext cx="2046179" cy="454296"/>
          </a:xfrm>
          <a:prstGeom prst="roundRect">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2</a:t>
            </a:r>
            <a:endParaRPr lang="de-CH" dirty="0"/>
          </a:p>
        </p:txBody>
      </p:sp>
      <p:sp>
        <p:nvSpPr>
          <p:cNvPr id="33" name="Abgerundetes Rechteck 32"/>
          <p:cNvSpPr/>
          <p:nvPr/>
        </p:nvSpPr>
        <p:spPr>
          <a:xfrm>
            <a:off x="6408460" y="2955600"/>
            <a:ext cx="2046179" cy="454296"/>
          </a:xfrm>
          <a:prstGeom prst="roundRect">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3</a:t>
            </a:r>
            <a:endParaRPr lang="de-CH" dirty="0"/>
          </a:p>
        </p:txBody>
      </p:sp>
      <p:sp>
        <p:nvSpPr>
          <p:cNvPr id="26" name="Ellipse 25"/>
          <p:cNvSpPr/>
          <p:nvPr/>
        </p:nvSpPr>
        <p:spPr>
          <a:xfrm>
            <a:off x="8548500" y="2955600"/>
            <a:ext cx="3163602" cy="3080426"/>
          </a:xfrm>
          <a:prstGeom prst="ellipse">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smtClean="0"/>
              <a:t>Gemeinsam definieren wir aufgrund der im Set 1 ermittelten Themen und im Set 2 ermittelten Bausteine, welche Strategieziele in den folgenden Jahren angegangen und umgesetzt werden sollen.</a:t>
            </a:r>
          </a:p>
        </p:txBody>
      </p:sp>
      <p:sp>
        <p:nvSpPr>
          <p:cNvPr id="3" name="Foliennummernplatzhalter 2"/>
          <p:cNvSpPr>
            <a:spLocks noGrp="1"/>
          </p:cNvSpPr>
          <p:nvPr>
            <p:ph type="sldNum" sz="quarter" idx="12"/>
          </p:nvPr>
        </p:nvSpPr>
        <p:spPr/>
        <p:txBody>
          <a:bodyPr/>
          <a:lstStyle/>
          <a:p>
            <a:fld id="{5D4BD758-C871-49DC-A050-36A17C18F2FA}" type="slidenum">
              <a:rPr lang="de-CH" smtClean="0"/>
              <a:t>18</a:t>
            </a:fld>
            <a:endParaRPr lang="de-CH"/>
          </a:p>
        </p:txBody>
      </p:sp>
    </p:spTree>
    <p:extLst>
      <p:ext uri="{BB962C8B-B14F-4D97-AF65-F5344CB8AC3E}">
        <p14:creationId xmlns:p14="http://schemas.microsoft.com/office/powerpoint/2010/main" val="297864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a:xfrm>
            <a:off x="619199" y="1872000"/>
            <a:ext cx="11280358" cy="4320000"/>
          </a:xfrm>
        </p:spPr>
        <p:txBody>
          <a:bodyPr>
            <a:normAutofit/>
          </a:bodyPr>
          <a:lstStyle/>
          <a:p>
            <a:r>
              <a:rPr lang="de-CH" dirty="0" smtClean="0"/>
              <a:t>Der </a:t>
            </a:r>
            <a:r>
              <a:rPr lang="de-CH" b="1" dirty="0" smtClean="0"/>
              <a:t>Gemeinderat</a:t>
            </a:r>
            <a:r>
              <a:rPr lang="de-CH" dirty="0" smtClean="0"/>
              <a:t> </a:t>
            </a:r>
            <a:r>
              <a:rPr lang="de-CH" u="sng" dirty="0"/>
              <a:t>legt</a:t>
            </a:r>
            <a:r>
              <a:rPr lang="de-CH" dirty="0"/>
              <a:t> den Leistungsauftrag der Volksschule mit den zu erreichenden Zielen </a:t>
            </a:r>
            <a:r>
              <a:rPr lang="de-CH" u="sng" dirty="0" smtClean="0"/>
              <a:t>fest</a:t>
            </a:r>
            <a:r>
              <a:rPr lang="de-CH" dirty="0" smtClean="0"/>
              <a:t> (VBG §46 Abs. 2b).</a:t>
            </a:r>
          </a:p>
          <a:p>
            <a:r>
              <a:rPr lang="de-CH" dirty="0" smtClean="0"/>
              <a:t>Die </a:t>
            </a:r>
            <a:r>
              <a:rPr lang="de-CH" b="1" dirty="0" smtClean="0"/>
              <a:t>Bildungskommission</a:t>
            </a:r>
            <a:r>
              <a:rPr lang="de-CH" dirty="0" smtClean="0"/>
              <a:t> </a:t>
            </a:r>
            <a:r>
              <a:rPr lang="de-CH" u="sng" dirty="0"/>
              <a:t>bereitet</a:t>
            </a:r>
            <a:r>
              <a:rPr lang="de-CH" dirty="0"/>
              <a:t> den Leistungsauftrag zuhanden des Gemeinderates </a:t>
            </a:r>
            <a:r>
              <a:rPr lang="de-CH" u="sng" dirty="0" smtClean="0"/>
              <a:t>vor</a:t>
            </a:r>
            <a:r>
              <a:rPr lang="de-CH" dirty="0" smtClean="0"/>
              <a:t> (</a:t>
            </a:r>
            <a:r>
              <a:rPr lang="de-CH" dirty="0"/>
              <a:t>VBG §</a:t>
            </a:r>
            <a:r>
              <a:rPr lang="de-CH" dirty="0" smtClean="0"/>
              <a:t>47 </a:t>
            </a:r>
            <a:r>
              <a:rPr lang="de-CH" dirty="0"/>
              <a:t>Abs. 2b</a:t>
            </a:r>
            <a:r>
              <a:rPr lang="de-CH" dirty="0" smtClean="0"/>
              <a:t>).</a:t>
            </a:r>
          </a:p>
          <a:p>
            <a:pPr lvl="2"/>
            <a:r>
              <a:rPr lang="de-CH" dirty="0" smtClean="0"/>
              <a:t>genehmigt </a:t>
            </a:r>
            <a:r>
              <a:rPr lang="de-CH" dirty="0"/>
              <a:t>das Leitbild und das Jahresprogramm der </a:t>
            </a:r>
            <a:r>
              <a:rPr lang="de-CH" dirty="0" smtClean="0"/>
              <a:t>Schule (Abs. 2d).</a:t>
            </a:r>
            <a:endParaRPr lang="de-CH" dirty="0"/>
          </a:p>
          <a:p>
            <a:pPr lvl="2"/>
            <a:r>
              <a:rPr lang="de-CH" dirty="0" smtClean="0"/>
              <a:t>überprüft </a:t>
            </a:r>
            <a:r>
              <a:rPr lang="de-CH" dirty="0"/>
              <a:t>die Tätigkeit der Schulleitung und die Qualität der </a:t>
            </a:r>
            <a:r>
              <a:rPr lang="de-CH" dirty="0" smtClean="0"/>
              <a:t>Aufgabenerfüllung (Abs. 2f).</a:t>
            </a:r>
          </a:p>
          <a:p>
            <a:r>
              <a:rPr lang="de-CH" dirty="0" smtClean="0"/>
              <a:t>Die </a:t>
            </a:r>
            <a:r>
              <a:rPr lang="de-CH" b="1" dirty="0" smtClean="0"/>
              <a:t>Schulleitung</a:t>
            </a:r>
            <a:r>
              <a:rPr lang="de-CH" dirty="0" smtClean="0"/>
              <a:t> </a:t>
            </a:r>
            <a:r>
              <a:rPr lang="de-CH" u="sng" dirty="0" smtClean="0"/>
              <a:t>wirkt</a:t>
            </a:r>
            <a:r>
              <a:rPr lang="de-CH" dirty="0" smtClean="0"/>
              <a:t> bei der Erstellung des Leistungsauftrags </a:t>
            </a:r>
            <a:r>
              <a:rPr lang="de-CH" u="sng" dirty="0" smtClean="0"/>
              <a:t>mit </a:t>
            </a:r>
            <a:r>
              <a:rPr lang="de-CH" dirty="0" smtClean="0"/>
              <a:t>(VBG §48 Abs. 2b).</a:t>
            </a:r>
          </a:p>
          <a:p>
            <a:pPr lvl="2"/>
            <a:r>
              <a:rPr lang="de-CH" dirty="0" smtClean="0"/>
              <a:t>ist </a:t>
            </a:r>
            <a:r>
              <a:rPr lang="de-CH" dirty="0"/>
              <a:t>für die pädagogische und betriebliche Leitung, Führung und Entwicklung der Schule </a:t>
            </a:r>
            <a:r>
              <a:rPr lang="de-CH" dirty="0" smtClean="0"/>
              <a:t>verantwortlich (Abs. 1).</a:t>
            </a:r>
            <a:endParaRPr lang="de-CH" dirty="0"/>
          </a:p>
          <a:p>
            <a:endParaRPr lang="de-CH" dirty="0"/>
          </a:p>
          <a:p>
            <a:endParaRPr lang="de-CH" dirty="0"/>
          </a:p>
        </p:txBody>
      </p:sp>
      <p:sp>
        <p:nvSpPr>
          <p:cNvPr id="8" name="Titel 7"/>
          <p:cNvSpPr>
            <a:spLocks noGrp="1"/>
          </p:cNvSpPr>
          <p:nvPr>
            <p:ph type="title"/>
          </p:nvPr>
        </p:nvSpPr>
        <p:spPr/>
        <p:txBody>
          <a:bodyPr/>
          <a:lstStyle/>
          <a:p>
            <a:r>
              <a:rPr lang="de-CH" sz="3200" dirty="0" smtClean="0"/>
              <a:t>Betrieblicher Leistungsauftrag: Verantwortlichkeiten</a:t>
            </a:r>
            <a:endParaRPr lang="de-CH" sz="3200" dirty="0"/>
          </a:p>
        </p:txBody>
      </p:sp>
      <p:sp>
        <p:nvSpPr>
          <p:cNvPr id="2" name="Foliennummernplatzhalter 1"/>
          <p:cNvSpPr>
            <a:spLocks noGrp="1"/>
          </p:cNvSpPr>
          <p:nvPr>
            <p:ph type="sldNum" sz="quarter" idx="12"/>
          </p:nvPr>
        </p:nvSpPr>
        <p:spPr/>
        <p:txBody>
          <a:bodyPr/>
          <a:lstStyle/>
          <a:p>
            <a:fld id="{5D4BD758-C871-49DC-A050-36A17C18F2FA}" type="slidenum">
              <a:rPr lang="de-CH" smtClean="0"/>
              <a:t>19</a:t>
            </a:fld>
            <a:endParaRPr lang="de-CH"/>
          </a:p>
        </p:txBody>
      </p:sp>
    </p:spTree>
    <p:extLst>
      <p:ext uri="{BB962C8B-B14F-4D97-AF65-F5344CB8AC3E}">
        <p14:creationId xmlns:p14="http://schemas.microsoft.com/office/powerpoint/2010/main" val="380968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0" y="935999"/>
            <a:ext cx="11160000" cy="1675396"/>
          </a:xfrm>
        </p:spPr>
        <p:txBody>
          <a:bodyPr/>
          <a:lstStyle/>
          <a:p>
            <a:r>
              <a:rPr lang="de-CH" dirty="0" smtClean="0"/>
              <a:t>Agenda</a:t>
            </a:r>
            <a:endParaRPr lang="de-CH" dirty="0"/>
          </a:p>
        </p:txBody>
      </p:sp>
      <p:grpSp>
        <p:nvGrpSpPr>
          <p:cNvPr id="5" name="Gruppieren 4"/>
          <p:cNvGrpSpPr/>
          <p:nvPr/>
        </p:nvGrpSpPr>
        <p:grpSpPr>
          <a:xfrm>
            <a:off x="273257" y="2611395"/>
            <a:ext cx="11607800" cy="2149957"/>
            <a:chOff x="406400" y="2354534"/>
            <a:chExt cx="11607800" cy="2149957"/>
          </a:xfrm>
        </p:grpSpPr>
        <p:cxnSp>
          <p:nvCxnSpPr>
            <p:cNvPr id="3" name="Gerader Verbinder 2"/>
            <p:cNvCxnSpPr/>
            <p:nvPr/>
          </p:nvCxnSpPr>
          <p:spPr>
            <a:xfrm>
              <a:off x="406400" y="3440291"/>
              <a:ext cx="11607800" cy="0"/>
            </a:xfrm>
            <a:prstGeom prst="line">
              <a:avLst/>
            </a:prstGeom>
            <a:ln w="28575">
              <a:solidFill>
                <a:srgbClr val="E50D7E"/>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009978" y="2376090"/>
              <a:ext cx="2217613" cy="212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dirty="0" smtClean="0"/>
                <a:t>Check In: Ankommen &amp; Einstimmung</a:t>
              </a:r>
              <a:endParaRPr lang="de-CH" dirty="0"/>
            </a:p>
          </p:txBody>
        </p:sp>
        <p:sp>
          <p:nvSpPr>
            <p:cNvPr id="8" name="Ellipse 7"/>
            <p:cNvSpPr/>
            <p:nvPr/>
          </p:nvSpPr>
          <p:spPr>
            <a:xfrm>
              <a:off x="3927531" y="2764084"/>
              <a:ext cx="1409155" cy="1352414"/>
            </a:xfrm>
            <a:prstGeom prst="ellipse">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sz="1400" dirty="0" smtClean="0"/>
                <a:t>Rückblick</a:t>
              </a:r>
            </a:p>
            <a:p>
              <a:pPr algn="ctr"/>
              <a:r>
                <a:rPr lang="de-CH" sz="1400" dirty="0" smtClean="0"/>
                <a:t>Set 1&amp;2 &amp; Ausblick Set 3</a:t>
              </a:r>
              <a:endParaRPr lang="de-CH" sz="1400" dirty="0"/>
            </a:p>
          </p:txBody>
        </p:sp>
        <p:sp>
          <p:nvSpPr>
            <p:cNvPr id="10" name="Ellipse 9"/>
            <p:cNvSpPr/>
            <p:nvPr/>
          </p:nvSpPr>
          <p:spPr>
            <a:xfrm>
              <a:off x="6050163" y="2354534"/>
              <a:ext cx="2217613" cy="2128401"/>
            </a:xfrm>
            <a:prstGeom prst="ellipse">
              <a:avLst/>
            </a:prstGeom>
            <a:solidFill>
              <a:srgbClr val="66CC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dirty="0" smtClean="0">
                  <a:latin typeface="Segoe UI" panose="020B0502040204020203" pitchFamily="34" charset="0"/>
                  <a:ea typeface="Times New Roman" panose="02020603050405020304" pitchFamily="18" charset="0"/>
                  <a:cs typeface="Times New Roman" panose="02020603050405020304" pitchFamily="18" charset="0"/>
                </a:rPr>
                <a:t>Arbeitsphase in 4 Schritten: Festlegen der strategischen Ziele</a:t>
              </a:r>
              <a:endParaRPr lang="de-CH" dirty="0">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8981253" y="2354534"/>
              <a:ext cx="2217613" cy="2128401"/>
            </a:xfrm>
            <a:prstGeom prst="ellipse">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dirty="0" smtClean="0">
                  <a:effectLst/>
                  <a:latin typeface="Segoe UI" panose="020B0502040204020203" pitchFamily="34" charset="0"/>
                  <a:ea typeface="Times New Roman" panose="02020603050405020304" pitchFamily="18" charset="0"/>
                  <a:cs typeface="Times New Roman" panose="02020603050405020304" pitchFamily="18" charset="0"/>
                </a:rPr>
                <a:t>Check out: Ausblick &amp; Abschluss</a:t>
              </a:r>
              <a:endParaRPr lang="de-CH"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pic>
        <p:nvPicPr>
          <p:cNvPr id="13"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622645">
            <a:off x="6112108" y="3977291"/>
            <a:ext cx="626427" cy="9102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9194541">
            <a:off x="7288697" y="2404320"/>
            <a:ext cx="626427" cy="9102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3091195" flipH="1">
            <a:off x="7418910" y="3809549"/>
            <a:ext cx="640208" cy="9302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383603" flipH="1">
            <a:off x="6105217" y="2425770"/>
            <a:ext cx="640208" cy="93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87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2453" y="844596"/>
            <a:ext cx="6855879" cy="6855879"/>
          </a:xfrm>
        </p:spPr>
      </p:pic>
      <p:sp>
        <p:nvSpPr>
          <p:cNvPr id="6" name="Titel 5"/>
          <p:cNvSpPr>
            <a:spLocks noGrp="1"/>
          </p:cNvSpPr>
          <p:nvPr>
            <p:ph type="title"/>
          </p:nvPr>
        </p:nvSpPr>
        <p:spPr>
          <a:xfrm>
            <a:off x="619200" y="936000"/>
            <a:ext cx="9029132" cy="720000"/>
          </a:xfrm>
        </p:spPr>
        <p:txBody>
          <a:bodyPr/>
          <a:lstStyle/>
          <a:p>
            <a:r>
              <a:rPr lang="de-CH" dirty="0" smtClean="0"/>
              <a:t>Wo gehen wir </a:t>
            </a:r>
            <a:r>
              <a:rPr lang="de-CH" dirty="0" smtClean="0">
                <a:solidFill>
                  <a:srgbClr val="FF0000"/>
                </a:solidFill>
              </a:rPr>
              <a:t>heute</a:t>
            </a:r>
            <a:r>
              <a:rPr lang="de-CH" dirty="0" smtClean="0"/>
              <a:t> hin?</a:t>
            </a:r>
            <a:endParaRPr lang="de-CH" dirty="0"/>
          </a:p>
        </p:txBody>
      </p:sp>
      <p:sp>
        <p:nvSpPr>
          <p:cNvPr id="2" name="Abgerundetes Rechteck 1"/>
          <p:cNvSpPr/>
          <p:nvPr/>
        </p:nvSpPr>
        <p:spPr>
          <a:xfrm>
            <a:off x="619200" y="1722825"/>
            <a:ext cx="3743082" cy="1108109"/>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Analyseprozess</a:t>
            </a:r>
            <a:endParaRPr lang="de-CH" dirty="0"/>
          </a:p>
        </p:txBody>
      </p:sp>
      <p:sp>
        <p:nvSpPr>
          <p:cNvPr id="16" name="Abgerundetes Rechteck 15"/>
          <p:cNvSpPr/>
          <p:nvPr/>
        </p:nvSpPr>
        <p:spPr>
          <a:xfrm>
            <a:off x="4362282" y="1722825"/>
            <a:ext cx="2046179" cy="1108109"/>
          </a:xfrm>
          <a:prstGeom prst="roundRect">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Bausteine verbunden mit eigenen Themen</a:t>
            </a:r>
            <a:endParaRPr lang="de-CH" dirty="0"/>
          </a:p>
        </p:txBody>
      </p:sp>
      <p:sp>
        <p:nvSpPr>
          <p:cNvPr id="17" name="Abgerundetes Rechteck 16"/>
          <p:cNvSpPr/>
          <p:nvPr/>
        </p:nvSpPr>
        <p:spPr>
          <a:xfrm>
            <a:off x="6408460" y="1722825"/>
            <a:ext cx="2969220" cy="1108109"/>
          </a:xfrm>
          <a:prstGeom prst="roundRect">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Zielfindungsprozess</a:t>
            </a:r>
            <a:endParaRPr lang="de-CH" dirty="0"/>
          </a:p>
        </p:txBody>
      </p:sp>
      <p:sp>
        <p:nvSpPr>
          <p:cNvPr id="31" name="Abgerundetes Rechteck 30"/>
          <p:cNvSpPr/>
          <p:nvPr/>
        </p:nvSpPr>
        <p:spPr>
          <a:xfrm>
            <a:off x="619200" y="2955600"/>
            <a:ext cx="2046179" cy="454296"/>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1</a:t>
            </a:r>
            <a:endParaRPr lang="de-CH" dirty="0"/>
          </a:p>
        </p:txBody>
      </p:sp>
      <p:sp>
        <p:nvSpPr>
          <p:cNvPr id="32" name="Abgerundetes Rechteck 31"/>
          <p:cNvSpPr/>
          <p:nvPr/>
        </p:nvSpPr>
        <p:spPr>
          <a:xfrm>
            <a:off x="4362282" y="2955600"/>
            <a:ext cx="2046179" cy="454296"/>
          </a:xfrm>
          <a:prstGeom prst="roundRect">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2</a:t>
            </a:r>
            <a:endParaRPr lang="de-CH" dirty="0"/>
          </a:p>
        </p:txBody>
      </p:sp>
      <p:sp>
        <p:nvSpPr>
          <p:cNvPr id="33" name="Abgerundetes Rechteck 32"/>
          <p:cNvSpPr/>
          <p:nvPr/>
        </p:nvSpPr>
        <p:spPr>
          <a:xfrm>
            <a:off x="6408460" y="2955600"/>
            <a:ext cx="2046179" cy="454296"/>
          </a:xfrm>
          <a:prstGeom prst="roundRect">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Set 3</a:t>
            </a:r>
            <a:endParaRPr lang="de-CH" dirty="0"/>
          </a:p>
        </p:txBody>
      </p:sp>
      <p:sp>
        <p:nvSpPr>
          <p:cNvPr id="26" name="Ellipse 25"/>
          <p:cNvSpPr/>
          <p:nvPr/>
        </p:nvSpPr>
        <p:spPr>
          <a:xfrm>
            <a:off x="8548500" y="2955600"/>
            <a:ext cx="3163602" cy="3080426"/>
          </a:xfrm>
          <a:prstGeom prst="ellipse">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smtClean="0"/>
              <a:t>Gemeinsam definieren wir aufgrund der im Set 1 ermittelten Themen und im Set 2 ermittelten Bausteine, welche Strategieziele in den folgenden Jahren angegangen und umgesetzt werden sollen.</a:t>
            </a:r>
          </a:p>
        </p:txBody>
      </p:sp>
      <p:sp>
        <p:nvSpPr>
          <p:cNvPr id="3" name="Foliennummernplatzhalter 2"/>
          <p:cNvSpPr>
            <a:spLocks noGrp="1"/>
          </p:cNvSpPr>
          <p:nvPr>
            <p:ph type="sldNum" sz="quarter" idx="12"/>
          </p:nvPr>
        </p:nvSpPr>
        <p:spPr/>
        <p:txBody>
          <a:bodyPr/>
          <a:lstStyle/>
          <a:p>
            <a:fld id="{5D4BD758-C871-49DC-A050-36A17C18F2FA}" type="slidenum">
              <a:rPr lang="de-CH" smtClean="0"/>
              <a:t>20</a:t>
            </a:fld>
            <a:endParaRPr lang="de-CH"/>
          </a:p>
        </p:txBody>
      </p:sp>
    </p:spTree>
    <p:extLst>
      <p:ext uri="{BB962C8B-B14F-4D97-AF65-F5344CB8AC3E}">
        <p14:creationId xmlns:p14="http://schemas.microsoft.com/office/powerpoint/2010/main" val="3914841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115438" y="1872000"/>
            <a:ext cx="10663762" cy="4320000"/>
          </a:xfrm>
        </p:spPr>
        <p:txBody>
          <a:bodyPr>
            <a:normAutofit/>
          </a:bodyPr>
          <a:lstStyle/>
          <a:p>
            <a:r>
              <a:rPr lang="de-CH" sz="3200" b="1" dirty="0" smtClean="0"/>
              <a:t>Schritt 1</a:t>
            </a:r>
            <a:r>
              <a:rPr lang="de-CH" sz="3200" dirty="0" smtClean="0"/>
              <a:t>: Von der Ergebnissicherung zur Ergebnissichtung</a:t>
            </a:r>
          </a:p>
          <a:p>
            <a:r>
              <a:rPr lang="de-CH" sz="3200" b="1" dirty="0"/>
              <a:t>Schritt </a:t>
            </a:r>
            <a:r>
              <a:rPr lang="de-CH" sz="3200" b="1" dirty="0" smtClean="0"/>
              <a:t>2</a:t>
            </a:r>
            <a:r>
              <a:rPr lang="de-CH" sz="3200" dirty="0" smtClean="0"/>
              <a:t>: </a:t>
            </a:r>
            <a:r>
              <a:rPr lang="de-CH" sz="3200" dirty="0"/>
              <a:t>Konsolidierung der Themen und Bausteine aus Set 1&amp;2 und setzen von </a:t>
            </a:r>
            <a:r>
              <a:rPr lang="de-CH" sz="3200" dirty="0" smtClean="0"/>
              <a:t>Schwerpunkten</a:t>
            </a:r>
            <a:endParaRPr lang="de-CH" sz="3200" dirty="0"/>
          </a:p>
          <a:p>
            <a:r>
              <a:rPr lang="de-CH" sz="3200" b="1" dirty="0"/>
              <a:t>Schritt </a:t>
            </a:r>
            <a:r>
              <a:rPr lang="de-CH" sz="3200" b="1" dirty="0" smtClean="0"/>
              <a:t>3</a:t>
            </a:r>
            <a:r>
              <a:rPr lang="de-CH" sz="3200" dirty="0" smtClean="0"/>
              <a:t>: </a:t>
            </a:r>
            <a:r>
              <a:rPr lang="de-CH" sz="3200" dirty="0"/>
              <a:t>Ableitung der strategischen Ziele aus den festgelegten Schwerpunkten (Bausteine</a:t>
            </a:r>
            <a:r>
              <a:rPr lang="de-CH" sz="3200" dirty="0" smtClean="0"/>
              <a:t>) </a:t>
            </a:r>
            <a:endParaRPr lang="de-CH" sz="3200" dirty="0"/>
          </a:p>
          <a:p>
            <a:r>
              <a:rPr lang="de-CH" sz="3200" b="1" dirty="0"/>
              <a:t>Schritt </a:t>
            </a:r>
            <a:r>
              <a:rPr lang="de-CH" sz="3200" b="1" dirty="0" smtClean="0"/>
              <a:t>4</a:t>
            </a:r>
            <a:r>
              <a:rPr lang="de-CH" sz="3200" dirty="0" smtClean="0"/>
              <a:t>: Auswahl der Bausteine </a:t>
            </a:r>
            <a:r>
              <a:rPr lang="de-CH" sz="3200" dirty="0"/>
              <a:t>zur Umsetzung der festgelegten strategischen </a:t>
            </a:r>
            <a:r>
              <a:rPr lang="de-CH" sz="3200" dirty="0" smtClean="0"/>
              <a:t>Ziele</a:t>
            </a:r>
            <a:endParaRPr lang="de-CH" sz="3200" dirty="0"/>
          </a:p>
        </p:txBody>
      </p:sp>
      <p:sp>
        <p:nvSpPr>
          <p:cNvPr id="6" name="Titel 5"/>
          <p:cNvSpPr>
            <a:spLocks noGrp="1"/>
          </p:cNvSpPr>
          <p:nvPr>
            <p:ph type="title"/>
          </p:nvPr>
        </p:nvSpPr>
        <p:spPr>
          <a:xfrm>
            <a:off x="619200" y="1062000"/>
            <a:ext cx="11160000" cy="720000"/>
          </a:xfrm>
        </p:spPr>
        <p:txBody>
          <a:bodyPr/>
          <a:lstStyle/>
          <a:p>
            <a:r>
              <a:rPr lang="de-CH" dirty="0" smtClean="0"/>
              <a:t>Überblick zum Vorgehen in Schritten</a:t>
            </a:r>
            <a:endParaRPr lang="de-CH" dirty="0"/>
          </a:p>
        </p:txBody>
      </p:sp>
      <p:pic>
        <p:nvPicPr>
          <p:cNvPr id="7"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0330966">
            <a:off x="371377" y="1896978"/>
            <a:ext cx="407771" cy="592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0330966" flipH="1">
            <a:off x="556047" y="3028347"/>
            <a:ext cx="440366" cy="560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0330966">
            <a:off x="520320" y="3988438"/>
            <a:ext cx="407771" cy="592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0330966" flipH="1">
            <a:off x="315798" y="4841329"/>
            <a:ext cx="782203" cy="995590"/>
          </a:xfrm>
          <a:prstGeom prst="rect">
            <a:avLst/>
          </a:prstGeom>
          <a:noFill/>
          <a:extLst>
            <a:ext uri="{909E8E84-426E-40DD-AFC4-6F175D3DCCD1}">
              <a14:hiddenFill xmlns:a14="http://schemas.microsoft.com/office/drawing/2010/main">
                <a:solidFill>
                  <a:srgbClr val="FFFFFF"/>
                </a:solidFill>
              </a14:hiddenFill>
            </a:ext>
          </a:extLst>
        </p:spPr>
      </p:pic>
      <p:sp>
        <p:nvSpPr>
          <p:cNvPr id="11" name="Foliennummernplatzhalter 10"/>
          <p:cNvSpPr>
            <a:spLocks noGrp="1"/>
          </p:cNvSpPr>
          <p:nvPr>
            <p:ph type="sldNum" sz="quarter" idx="12"/>
          </p:nvPr>
        </p:nvSpPr>
        <p:spPr/>
        <p:txBody>
          <a:bodyPr/>
          <a:lstStyle/>
          <a:p>
            <a:fld id="{5D4BD758-C871-49DC-A050-36A17C18F2FA}" type="slidenum">
              <a:rPr lang="de-CH" smtClean="0"/>
              <a:t>21</a:t>
            </a:fld>
            <a:endParaRPr lang="de-CH"/>
          </a:p>
        </p:txBody>
      </p:sp>
    </p:spTree>
    <p:extLst>
      <p:ext uri="{BB962C8B-B14F-4D97-AF65-F5344CB8AC3E}">
        <p14:creationId xmlns:p14="http://schemas.microsoft.com/office/powerpoint/2010/main" val="2816447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0" y="935999"/>
            <a:ext cx="11160000" cy="1675396"/>
          </a:xfrm>
        </p:spPr>
        <p:txBody>
          <a:bodyPr/>
          <a:lstStyle/>
          <a:p>
            <a:r>
              <a:rPr lang="de-CH" dirty="0" smtClean="0"/>
              <a:t>Agenda</a:t>
            </a:r>
            <a:endParaRPr lang="de-CH" dirty="0"/>
          </a:p>
        </p:txBody>
      </p:sp>
      <p:grpSp>
        <p:nvGrpSpPr>
          <p:cNvPr id="5" name="Gruppieren 4"/>
          <p:cNvGrpSpPr/>
          <p:nvPr/>
        </p:nvGrpSpPr>
        <p:grpSpPr>
          <a:xfrm>
            <a:off x="273257" y="2611395"/>
            <a:ext cx="11607800" cy="2149957"/>
            <a:chOff x="406400" y="2354534"/>
            <a:chExt cx="11607800" cy="2149957"/>
          </a:xfrm>
        </p:grpSpPr>
        <p:cxnSp>
          <p:nvCxnSpPr>
            <p:cNvPr id="3" name="Gerader Verbinder 2"/>
            <p:cNvCxnSpPr/>
            <p:nvPr/>
          </p:nvCxnSpPr>
          <p:spPr>
            <a:xfrm>
              <a:off x="406400" y="3440291"/>
              <a:ext cx="11607800" cy="0"/>
            </a:xfrm>
            <a:prstGeom prst="line">
              <a:avLst/>
            </a:prstGeom>
            <a:ln w="28575">
              <a:solidFill>
                <a:srgbClr val="E50D7E"/>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009978" y="2376090"/>
              <a:ext cx="2217613" cy="212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dirty="0" smtClean="0"/>
                <a:t>Check In: Ankommen &amp; Einstimmung</a:t>
              </a:r>
              <a:endParaRPr lang="de-CH" dirty="0"/>
            </a:p>
          </p:txBody>
        </p:sp>
        <p:sp>
          <p:nvSpPr>
            <p:cNvPr id="8" name="Ellipse 7"/>
            <p:cNvSpPr/>
            <p:nvPr/>
          </p:nvSpPr>
          <p:spPr>
            <a:xfrm>
              <a:off x="3927531" y="2764084"/>
              <a:ext cx="1409155" cy="1352414"/>
            </a:xfrm>
            <a:prstGeom prst="ellipse">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sz="1400" dirty="0" smtClean="0"/>
                <a:t>Rückblick</a:t>
              </a:r>
            </a:p>
            <a:p>
              <a:pPr algn="ctr"/>
              <a:r>
                <a:rPr lang="de-CH" sz="1400" dirty="0" smtClean="0"/>
                <a:t>Set 1&amp;2 &amp; Ausblick Set 3</a:t>
              </a:r>
              <a:endParaRPr lang="de-CH" sz="1400" dirty="0"/>
            </a:p>
          </p:txBody>
        </p:sp>
        <p:sp>
          <p:nvSpPr>
            <p:cNvPr id="10" name="Ellipse 9"/>
            <p:cNvSpPr/>
            <p:nvPr/>
          </p:nvSpPr>
          <p:spPr>
            <a:xfrm>
              <a:off x="6050163" y="2354534"/>
              <a:ext cx="2217613" cy="2128401"/>
            </a:xfrm>
            <a:prstGeom prst="ellipse">
              <a:avLst/>
            </a:prstGeom>
            <a:solidFill>
              <a:srgbClr val="66CC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dirty="0" smtClean="0">
                  <a:latin typeface="Segoe UI" panose="020B0502040204020203" pitchFamily="34" charset="0"/>
                  <a:ea typeface="Times New Roman" panose="02020603050405020304" pitchFamily="18" charset="0"/>
                  <a:cs typeface="Times New Roman" panose="02020603050405020304" pitchFamily="18" charset="0"/>
                </a:rPr>
                <a:t>Arbeitsphase in 4 Schritten: Festlegen der strategischen Ziele</a:t>
              </a:r>
              <a:endParaRPr lang="de-CH" dirty="0">
                <a:latin typeface="Segoe UI" panose="020B0502040204020203" pitchFamily="34" charset="0"/>
                <a:ea typeface="Times New Roman" panose="02020603050405020304" pitchFamily="18" charset="0"/>
                <a:cs typeface="Times New Roman" panose="02020603050405020304" pitchFamily="18" charset="0"/>
              </a:endParaRPr>
            </a:p>
          </p:txBody>
        </p:sp>
      </p:grpSp>
      <p:pic>
        <p:nvPicPr>
          <p:cNvPr id="13"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9078229">
            <a:off x="6097091" y="3791644"/>
            <a:ext cx="626427" cy="9102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9194541">
            <a:off x="7320856" y="2520665"/>
            <a:ext cx="626427" cy="9102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2024910" flipH="1">
            <a:off x="7368359" y="3775844"/>
            <a:ext cx="640208" cy="9302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383603" flipH="1">
            <a:off x="5979624" y="2507188"/>
            <a:ext cx="640208" cy="93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48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Festlegen der strategischen Ziele und der daraus resultierenden Massnahmen</a:t>
            </a:r>
            <a:endParaRPr lang="de-CH" dirty="0"/>
          </a:p>
        </p:txBody>
      </p:sp>
      <p:sp>
        <p:nvSpPr>
          <p:cNvPr id="6" name="Titel 5"/>
          <p:cNvSpPr>
            <a:spLocks noGrp="1"/>
          </p:cNvSpPr>
          <p:nvPr>
            <p:ph type="title"/>
          </p:nvPr>
        </p:nvSpPr>
        <p:spPr/>
        <p:txBody>
          <a:bodyPr/>
          <a:lstStyle/>
          <a:p>
            <a:r>
              <a:rPr lang="de-CH" dirty="0" smtClean="0"/>
              <a:t>Arbeitsphase in vier Schritten</a:t>
            </a:r>
            <a:endParaRPr lang="de-CH" dirty="0"/>
          </a:p>
        </p:txBody>
      </p:sp>
      <p:pic>
        <p:nvPicPr>
          <p:cNvPr id="8"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4969516" flipH="1">
            <a:off x="3908606" y="2522090"/>
            <a:ext cx="1831916" cy="2661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767847">
            <a:off x="1033832" y="3424751"/>
            <a:ext cx="1673076" cy="24311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000+ kostenlose Fußabdruck und Fußabdrücke-Bilder - Pixabay"/>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767847">
            <a:off x="7049799" y="3395254"/>
            <a:ext cx="1867367" cy="2713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4969516" flipH="1">
            <a:off x="9475887" y="2241830"/>
            <a:ext cx="1831916" cy="2661978"/>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619200" y="4837648"/>
            <a:ext cx="1770434" cy="384204"/>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sz="1200" dirty="0" smtClean="0"/>
          </a:p>
        </p:txBody>
      </p:sp>
      <p:sp>
        <p:nvSpPr>
          <p:cNvPr id="7" name="Foliennummernplatzhalter 6"/>
          <p:cNvSpPr>
            <a:spLocks noGrp="1"/>
          </p:cNvSpPr>
          <p:nvPr>
            <p:ph type="sldNum" sz="quarter" idx="12"/>
          </p:nvPr>
        </p:nvSpPr>
        <p:spPr/>
        <p:txBody>
          <a:bodyPr/>
          <a:lstStyle/>
          <a:p>
            <a:fld id="{5D4BD758-C871-49DC-A050-36A17C18F2FA}" type="slidenum">
              <a:rPr lang="de-CH" smtClean="0"/>
              <a:t>23</a:t>
            </a:fld>
            <a:endParaRPr lang="de-CH"/>
          </a:p>
        </p:txBody>
      </p:sp>
    </p:spTree>
    <p:extLst>
      <p:ext uri="{BB962C8B-B14F-4D97-AF65-F5344CB8AC3E}">
        <p14:creationId xmlns:p14="http://schemas.microsoft.com/office/powerpoint/2010/main" val="3748429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a:bodyPr>
          <a:lstStyle/>
          <a:p>
            <a:r>
              <a:rPr lang="de-CH" b="1" i="0" dirty="0"/>
              <a:t>Von der Ergebnissicherung zur Ergebnissichtung</a:t>
            </a:r>
          </a:p>
        </p:txBody>
      </p:sp>
      <p:sp>
        <p:nvSpPr>
          <p:cNvPr id="7" name="Titel 6"/>
          <p:cNvSpPr>
            <a:spLocks noGrp="1"/>
          </p:cNvSpPr>
          <p:nvPr>
            <p:ph type="title"/>
          </p:nvPr>
        </p:nvSpPr>
        <p:spPr/>
        <p:txBody>
          <a:bodyPr/>
          <a:lstStyle/>
          <a:p>
            <a:r>
              <a:rPr lang="de-CH" dirty="0" smtClean="0"/>
              <a:t>      Schritt 1</a:t>
            </a:r>
            <a:endParaRPr lang="de-CH" dirty="0"/>
          </a:p>
        </p:txBody>
      </p:sp>
      <p:pic>
        <p:nvPicPr>
          <p:cNvPr id="6"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631002" y="805894"/>
            <a:ext cx="574281" cy="834494"/>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885732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platzhalter 7"/>
          <p:cNvSpPr>
            <a:spLocks noGrp="1"/>
          </p:cNvSpPr>
          <p:nvPr>
            <p:ph idx="1"/>
          </p:nvPr>
        </p:nvSpPr>
        <p:spPr/>
        <p:txBody>
          <a:bodyPr/>
          <a:lstStyle/>
          <a:p>
            <a:r>
              <a:rPr lang="de-CH" sz="2000" dirty="0" smtClean="0"/>
              <a:t>Beispiel </a:t>
            </a:r>
            <a:r>
              <a:rPr lang="de-CH" sz="2000" dirty="0" err="1" smtClean="0"/>
              <a:t>Exceltool</a:t>
            </a:r>
            <a:r>
              <a:rPr lang="de-CH" sz="2000" dirty="0" smtClean="0"/>
              <a:t> «Ergebnissicherung Set 2»</a:t>
            </a:r>
          </a:p>
        </p:txBody>
      </p:sp>
      <p:sp>
        <p:nvSpPr>
          <p:cNvPr id="6" name="Titel 5"/>
          <p:cNvSpPr>
            <a:spLocks noGrp="1"/>
          </p:cNvSpPr>
          <p:nvPr>
            <p:ph type="title"/>
          </p:nvPr>
        </p:nvSpPr>
        <p:spPr/>
        <p:txBody>
          <a:bodyPr/>
          <a:lstStyle/>
          <a:p>
            <a:r>
              <a:rPr lang="de-CH" sz="3600" dirty="0" smtClean="0"/>
              <a:t>Ergebnissicherung Set 2</a:t>
            </a:r>
            <a:endParaRPr lang="de-CH" sz="3600" dirty="0"/>
          </a:p>
        </p:txBody>
      </p:sp>
      <p:sp>
        <p:nvSpPr>
          <p:cNvPr id="3" name="Foliennummernplatzhalt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pic>
        <p:nvPicPr>
          <p:cNvPr id="4" name="Grafik 3"/>
          <p:cNvPicPr>
            <a:picLocks noChangeAspect="1"/>
          </p:cNvPicPr>
          <p:nvPr/>
        </p:nvPicPr>
        <p:blipFill>
          <a:blip r:embed="rId3"/>
          <a:stretch>
            <a:fillRect/>
          </a:stretch>
        </p:blipFill>
        <p:spPr>
          <a:xfrm>
            <a:off x="725461" y="2235648"/>
            <a:ext cx="9883657" cy="4980894"/>
          </a:xfrm>
          <a:prstGeom prst="rect">
            <a:avLst/>
          </a:prstGeom>
        </p:spPr>
      </p:pic>
    </p:spTree>
    <p:extLst>
      <p:ext uri="{BB962C8B-B14F-4D97-AF65-F5344CB8AC3E}">
        <p14:creationId xmlns:p14="http://schemas.microsoft.com/office/powerpoint/2010/main" val="40490562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 name="Grafik 10"/>
          <p:cNvPicPr>
            <a:picLocks noChangeAspect="1"/>
          </p:cNvPicPr>
          <p:nvPr/>
        </p:nvPicPr>
        <p:blipFill>
          <a:blip r:embed="rId3"/>
          <a:stretch>
            <a:fillRect/>
          </a:stretch>
        </p:blipFill>
        <p:spPr>
          <a:xfrm>
            <a:off x="2230254" y="1645940"/>
            <a:ext cx="7592485" cy="4906060"/>
          </a:xfrm>
          <a:prstGeom prst="rect">
            <a:avLst/>
          </a:prstGeom>
        </p:spPr>
      </p:pic>
      <p:sp>
        <p:nvSpPr>
          <p:cNvPr id="6" name="Titel 5"/>
          <p:cNvSpPr>
            <a:spLocks noGrp="1"/>
          </p:cNvSpPr>
          <p:nvPr>
            <p:ph type="title"/>
          </p:nvPr>
        </p:nvSpPr>
        <p:spPr>
          <a:xfrm>
            <a:off x="611999" y="905750"/>
            <a:ext cx="11160000" cy="720000"/>
          </a:xfrm>
        </p:spPr>
        <p:txBody>
          <a:bodyPr/>
          <a:lstStyle/>
          <a:p>
            <a:r>
              <a:rPr lang="de-CH" sz="3600" dirty="0" smtClean="0"/>
              <a:t>Arbeitsphase</a:t>
            </a:r>
            <a:endParaRPr lang="de-CH" sz="3600" dirty="0"/>
          </a:p>
        </p:txBody>
      </p:sp>
      <p:sp>
        <p:nvSpPr>
          <p:cNvPr id="10" name="Rechteck 9"/>
          <p:cNvSpPr/>
          <p:nvPr/>
        </p:nvSpPr>
        <p:spPr>
          <a:xfrm>
            <a:off x="829095" y="1784926"/>
            <a:ext cx="11206264" cy="359998"/>
          </a:xfrm>
          <a:prstGeom prst="rect">
            <a:avLst/>
          </a:prstGeom>
          <a:noFill/>
          <a:ln w="7620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7" name="Pfeil nach unten 6"/>
          <p:cNvSpPr/>
          <p:nvPr/>
        </p:nvSpPr>
        <p:spPr>
          <a:xfrm>
            <a:off x="6191999" y="130629"/>
            <a:ext cx="3378203" cy="179865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600" b="1" i="0" u="none" strike="noStrike" kern="1200" cap="none" spc="0" normalizeH="0" baseline="0" noProof="0" dirty="0" smtClean="0">
                <a:ln>
                  <a:noFill/>
                </a:ln>
                <a:solidFill>
                  <a:srgbClr val="FFFFFF"/>
                </a:solidFill>
                <a:effectLst/>
                <a:uLnTx/>
                <a:uFillTx/>
                <a:latin typeface="Segoe UI"/>
                <a:ea typeface="+mn-ea"/>
                <a:cs typeface="+mn-cs"/>
              </a:rPr>
              <a:t>Handlungs- </a:t>
            </a:r>
            <a:r>
              <a:rPr kumimoji="0" lang="de-CH" sz="1600" b="1" i="0" u="none" strike="noStrike" kern="1200" cap="none" spc="0" normalizeH="0" baseline="0" noProof="0" dirty="0" err="1" smtClean="0">
                <a:ln>
                  <a:noFill/>
                </a:ln>
                <a:solidFill>
                  <a:srgbClr val="FFFFFF"/>
                </a:solidFill>
                <a:effectLst/>
                <a:uLnTx/>
                <a:uFillTx/>
                <a:latin typeface="Segoe UI"/>
                <a:ea typeface="+mn-ea"/>
                <a:cs typeface="+mn-cs"/>
              </a:rPr>
              <a:t>felder</a:t>
            </a:r>
            <a:endParaRPr kumimoji="0" lang="de-CH" sz="16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18" name="Rechteck 17"/>
          <p:cNvSpPr/>
          <p:nvPr/>
        </p:nvSpPr>
        <p:spPr>
          <a:xfrm>
            <a:off x="829095" y="3167907"/>
            <a:ext cx="11206264" cy="343824"/>
          </a:xfrm>
          <a:prstGeom prst="rect">
            <a:avLst/>
          </a:prstGeom>
          <a:noFill/>
          <a:ln w="7620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19" name="Rechteck 18"/>
          <p:cNvSpPr/>
          <p:nvPr/>
        </p:nvSpPr>
        <p:spPr>
          <a:xfrm>
            <a:off x="829095" y="4220839"/>
            <a:ext cx="11206264" cy="343824"/>
          </a:xfrm>
          <a:prstGeom prst="rect">
            <a:avLst/>
          </a:prstGeom>
          <a:noFill/>
          <a:ln w="7620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20" name="Rechteck 19"/>
          <p:cNvSpPr/>
          <p:nvPr/>
        </p:nvSpPr>
        <p:spPr>
          <a:xfrm>
            <a:off x="829095" y="4802055"/>
            <a:ext cx="11206264" cy="343824"/>
          </a:xfrm>
          <a:prstGeom prst="rect">
            <a:avLst/>
          </a:prstGeom>
          <a:noFill/>
          <a:ln w="7620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21" name="Rechteck 20"/>
          <p:cNvSpPr/>
          <p:nvPr/>
        </p:nvSpPr>
        <p:spPr>
          <a:xfrm>
            <a:off x="829095" y="5267489"/>
            <a:ext cx="11206264" cy="343824"/>
          </a:xfrm>
          <a:prstGeom prst="rect">
            <a:avLst/>
          </a:prstGeom>
          <a:noFill/>
          <a:ln w="7620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22" name="Rechteck 21"/>
          <p:cNvSpPr/>
          <p:nvPr/>
        </p:nvSpPr>
        <p:spPr>
          <a:xfrm>
            <a:off x="829095" y="6041991"/>
            <a:ext cx="11206264" cy="343824"/>
          </a:xfrm>
          <a:prstGeom prst="rect">
            <a:avLst/>
          </a:prstGeom>
          <a:noFill/>
          <a:ln w="7620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252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611999" y="905750"/>
            <a:ext cx="11160000" cy="720000"/>
          </a:xfrm>
        </p:spPr>
        <p:txBody>
          <a:bodyPr/>
          <a:lstStyle/>
          <a:p>
            <a:r>
              <a:rPr lang="de-CH" sz="3600" dirty="0" smtClean="0"/>
              <a:t>Arbeitsphase</a:t>
            </a:r>
            <a:endParaRPr lang="de-CH" sz="3600" dirty="0"/>
          </a:p>
        </p:txBody>
      </p:sp>
      <p:pic>
        <p:nvPicPr>
          <p:cNvPr id="12" name="Inhaltsplatzhalter 11"/>
          <p:cNvPicPr>
            <a:picLocks noGrp="1" noChangeAspect="1"/>
          </p:cNvPicPr>
          <p:nvPr>
            <p:ph sz="half" idx="1"/>
          </p:nvPr>
        </p:nvPicPr>
        <p:blipFill>
          <a:blip r:embed="rId3"/>
          <a:stretch>
            <a:fillRect/>
          </a:stretch>
        </p:blipFill>
        <p:spPr>
          <a:xfrm>
            <a:off x="884374" y="1625750"/>
            <a:ext cx="10321890" cy="3974990"/>
          </a:xfrm>
          <a:prstGeom prst="rect">
            <a:avLst/>
          </a:prstGeom>
        </p:spPr>
      </p:pic>
      <p:sp>
        <p:nvSpPr>
          <p:cNvPr id="14" name="Ellipse 13"/>
          <p:cNvSpPr/>
          <p:nvPr/>
        </p:nvSpPr>
        <p:spPr>
          <a:xfrm>
            <a:off x="1281413" y="5431420"/>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3200" b="1" i="0" u="none" strike="noStrike" kern="1200" cap="none" spc="0" normalizeH="0" baseline="0" noProof="0" dirty="0">
                <a:ln>
                  <a:noFill/>
                </a:ln>
                <a:solidFill>
                  <a:srgbClr val="FFFFFF"/>
                </a:solidFill>
                <a:effectLst/>
                <a:uLnTx/>
                <a:uFillTx/>
                <a:latin typeface="Segoe UI"/>
                <a:ea typeface="+mn-ea"/>
                <a:cs typeface="+mn-cs"/>
              </a:rPr>
              <a:t>3</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15" name="Ellipse 14"/>
          <p:cNvSpPr/>
          <p:nvPr/>
        </p:nvSpPr>
        <p:spPr>
          <a:xfrm>
            <a:off x="4298275" y="5455109"/>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3200" b="1" dirty="0" smtClean="0">
                <a:solidFill>
                  <a:srgbClr val="FFFFFF"/>
                </a:solidFill>
                <a:latin typeface="Segoe UI"/>
              </a:rPr>
              <a:t>10</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16" name="Ellipse 15"/>
          <p:cNvSpPr/>
          <p:nvPr/>
        </p:nvSpPr>
        <p:spPr>
          <a:xfrm>
            <a:off x="8528938" y="5442100"/>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3200" b="1" dirty="0" smtClean="0">
                <a:solidFill>
                  <a:srgbClr val="FFFFFF"/>
                </a:solidFill>
                <a:latin typeface="Segoe UI"/>
              </a:rPr>
              <a:t>20</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56978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Inhaltsplatzhalter 13"/>
          <p:cNvSpPr>
            <a:spLocks noGrp="1"/>
          </p:cNvSpPr>
          <p:nvPr>
            <p:ph idx="1"/>
          </p:nvPr>
        </p:nvSpPr>
        <p:spPr>
          <a:xfrm>
            <a:off x="619200" y="2276272"/>
            <a:ext cx="11160000" cy="3915728"/>
          </a:xfrm>
        </p:spPr>
        <p:txBody>
          <a:bodyPr>
            <a:normAutofit lnSpcReduction="10000"/>
          </a:bodyPr>
          <a:lstStyle/>
          <a:p>
            <a:r>
              <a:rPr lang="de-CH" sz="4000" dirty="0" smtClean="0"/>
              <a:t>In welchen Handlungsfeldern befinden sich vor allem unsere Themen?</a:t>
            </a:r>
          </a:p>
          <a:p>
            <a:r>
              <a:rPr lang="de-CH" sz="4000" dirty="0" smtClean="0"/>
              <a:t>Was fällt auf?</a:t>
            </a:r>
          </a:p>
          <a:p>
            <a:r>
              <a:rPr lang="de-CH" sz="4000" dirty="0" smtClean="0"/>
              <a:t>Was überrascht?</a:t>
            </a:r>
          </a:p>
          <a:p>
            <a:r>
              <a:rPr lang="de-CH" sz="4000" dirty="0" smtClean="0"/>
              <a:t>Wurden die obligatorischen Bausteine bereits miteinbezogen? Wenn nein, müssen diese unbedingt mitbedacht werden.</a:t>
            </a:r>
            <a:endParaRPr lang="de-CH" sz="4000" dirty="0"/>
          </a:p>
        </p:txBody>
      </p:sp>
      <p:sp>
        <p:nvSpPr>
          <p:cNvPr id="4" name="Titel 3"/>
          <p:cNvSpPr>
            <a:spLocks noGrp="1"/>
          </p:cNvSpPr>
          <p:nvPr>
            <p:ph type="title"/>
          </p:nvPr>
        </p:nvSpPr>
        <p:spPr/>
        <p:txBody>
          <a:bodyPr/>
          <a:lstStyle/>
          <a:p>
            <a:r>
              <a:rPr lang="de-CH" dirty="0" smtClean="0"/>
              <a:t>THINK – ALLEINE DENKEN</a:t>
            </a:r>
            <a:endParaRPr lang="de-CH" dirty="0"/>
          </a:p>
        </p:txBody>
      </p:sp>
      <p:pic>
        <p:nvPicPr>
          <p:cNvPr id="17" name="Grafik 16"/>
          <p:cNvPicPr>
            <a:picLocks noChangeAspect="1"/>
          </p:cNvPicPr>
          <p:nvPr/>
        </p:nvPicPr>
        <p:blipFill>
          <a:blip r:embed="rId3"/>
          <a:stretch>
            <a:fillRect/>
          </a:stretch>
        </p:blipFill>
        <p:spPr>
          <a:xfrm>
            <a:off x="10728723" y="0"/>
            <a:ext cx="1463277" cy="2314261"/>
          </a:xfrm>
          <a:prstGeom prst="rect">
            <a:avLst/>
          </a:prstGeom>
        </p:spPr>
      </p:pic>
      <p:sp>
        <p:nvSpPr>
          <p:cNvPr id="18" name="Ellipse 17"/>
          <p:cNvSpPr/>
          <p:nvPr/>
        </p:nvSpPr>
        <p:spPr>
          <a:xfrm>
            <a:off x="8698419" y="521422"/>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3200" b="1" i="0" u="none" strike="noStrike" kern="1200" cap="none" spc="0" normalizeH="0" baseline="0" noProof="0" dirty="0">
                <a:ln>
                  <a:noFill/>
                </a:ln>
                <a:solidFill>
                  <a:srgbClr val="FFFFFF"/>
                </a:solidFill>
                <a:effectLst/>
                <a:uLnTx/>
                <a:uFillTx/>
                <a:latin typeface="Segoe UI"/>
                <a:ea typeface="+mn-ea"/>
                <a:cs typeface="+mn-cs"/>
              </a:rPr>
              <a:t>3</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640931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Inhaltsplatzhalter 13"/>
          <p:cNvSpPr>
            <a:spLocks noGrp="1"/>
          </p:cNvSpPr>
          <p:nvPr>
            <p:ph idx="1"/>
          </p:nvPr>
        </p:nvSpPr>
        <p:spPr>
          <a:xfrm>
            <a:off x="619200" y="2276272"/>
            <a:ext cx="11160000" cy="3915728"/>
          </a:xfrm>
        </p:spPr>
        <p:txBody>
          <a:bodyPr>
            <a:normAutofit/>
          </a:bodyPr>
          <a:lstStyle/>
          <a:p>
            <a:r>
              <a:rPr lang="de-CH" sz="4000" dirty="0" smtClean="0"/>
              <a:t>Erstellt zu zweit aufgrund der gemachten Beobachtungen eine SWOT-Analyse mit Hilfe der «Set 3a_Analyse–Matrix».</a:t>
            </a:r>
            <a:endParaRPr lang="de-CH" sz="4000" dirty="0"/>
          </a:p>
          <a:p>
            <a:pPr lvl="1"/>
            <a:r>
              <a:rPr lang="de-CH" sz="3600" dirty="0" smtClean="0"/>
              <a:t>Besprecht dazu zuerst eure gemachten Überlegungen aus der Phase «Think».</a:t>
            </a:r>
          </a:p>
          <a:p>
            <a:pPr lvl="1"/>
            <a:r>
              <a:rPr lang="de-CH" sz="3600" dirty="0" smtClean="0"/>
              <a:t>Ordnet anschliessend die Handlungsfelder nach Wichtigkeit und Dringlichkeit.</a:t>
            </a:r>
          </a:p>
        </p:txBody>
      </p:sp>
      <p:sp>
        <p:nvSpPr>
          <p:cNvPr id="4" name="Titel 3"/>
          <p:cNvSpPr>
            <a:spLocks noGrp="1"/>
          </p:cNvSpPr>
          <p:nvPr>
            <p:ph type="title"/>
          </p:nvPr>
        </p:nvSpPr>
        <p:spPr/>
        <p:txBody>
          <a:bodyPr/>
          <a:lstStyle/>
          <a:p>
            <a:r>
              <a:rPr lang="de-CH" dirty="0" smtClean="0"/>
              <a:t>PAIR - AUSTAUSCHEN</a:t>
            </a:r>
            <a:endParaRPr lang="de-CH" dirty="0"/>
          </a:p>
        </p:txBody>
      </p:sp>
      <p:pic>
        <p:nvPicPr>
          <p:cNvPr id="2" name="Grafik 1"/>
          <p:cNvPicPr>
            <a:picLocks noChangeAspect="1"/>
          </p:cNvPicPr>
          <p:nvPr/>
        </p:nvPicPr>
        <p:blipFill>
          <a:blip r:embed="rId3"/>
          <a:stretch>
            <a:fillRect/>
          </a:stretch>
        </p:blipFill>
        <p:spPr>
          <a:xfrm>
            <a:off x="9810954" y="0"/>
            <a:ext cx="2338459" cy="1965515"/>
          </a:xfrm>
          <a:prstGeom prst="rect">
            <a:avLst/>
          </a:prstGeom>
        </p:spPr>
      </p:pic>
      <p:sp>
        <p:nvSpPr>
          <p:cNvPr id="3" name="Foliennummernplatzhalt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6" name="Ellipse 5"/>
          <p:cNvSpPr/>
          <p:nvPr/>
        </p:nvSpPr>
        <p:spPr>
          <a:xfrm>
            <a:off x="8329491" y="741050"/>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3200" b="1" dirty="0" smtClean="0">
                <a:solidFill>
                  <a:srgbClr val="FFFFFF"/>
                </a:solidFill>
                <a:latin typeface="Segoe UI"/>
              </a:rPr>
              <a:t>10</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769195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0" y="935999"/>
            <a:ext cx="11160000" cy="1675396"/>
          </a:xfrm>
        </p:spPr>
        <p:txBody>
          <a:bodyPr/>
          <a:lstStyle/>
          <a:p>
            <a:r>
              <a:rPr lang="de-CH" dirty="0" smtClean="0"/>
              <a:t>Agenda</a:t>
            </a:r>
            <a:endParaRPr lang="de-CH" dirty="0"/>
          </a:p>
        </p:txBody>
      </p:sp>
      <p:grpSp>
        <p:nvGrpSpPr>
          <p:cNvPr id="5" name="Gruppieren 4"/>
          <p:cNvGrpSpPr/>
          <p:nvPr/>
        </p:nvGrpSpPr>
        <p:grpSpPr>
          <a:xfrm>
            <a:off x="273257" y="2632951"/>
            <a:ext cx="11607800" cy="2128401"/>
            <a:chOff x="406400" y="2376090"/>
            <a:chExt cx="11607800" cy="2128401"/>
          </a:xfrm>
        </p:grpSpPr>
        <p:cxnSp>
          <p:nvCxnSpPr>
            <p:cNvPr id="3" name="Gerader Verbinder 2"/>
            <p:cNvCxnSpPr/>
            <p:nvPr/>
          </p:nvCxnSpPr>
          <p:spPr>
            <a:xfrm>
              <a:off x="406400" y="3440291"/>
              <a:ext cx="11607800" cy="0"/>
            </a:xfrm>
            <a:prstGeom prst="line">
              <a:avLst/>
            </a:prstGeom>
            <a:ln w="28575">
              <a:solidFill>
                <a:srgbClr val="E50D7E"/>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009978" y="2376090"/>
              <a:ext cx="2217613" cy="212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dirty="0" smtClean="0"/>
                <a:t>Check In: Ankommen &amp; Einstimmung</a:t>
              </a:r>
              <a:endParaRPr lang="de-CH" dirty="0"/>
            </a:p>
          </p:txBody>
        </p:sp>
      </p:grpSp>
    </p:spTree>
    <p:extLst>
      <p:ext uri="{BB962C8B-B14F-4D97-AF65-F5344CB8AC3E}">
        <p14:creationId xmlns:p14="http://schemas.microsoft.com/office/powerpoint/2010/main" val="1775650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idx="1"/>
            <p:extLst/>
          </p:nvPr>
        </p:nvGraphicFramePr>
        <p:xfrm>
          <a:off x="1322961" y="1871663"/>
          <a:ext cx="10456290" cy="3731470"/>
        </p:xfrm>
        <a:graphic>
          <a:graphicData uri="http://schemas.openxmlformats.org/drawingml/2006/table">
            <a:tbl>
              <a:tblPr firstRow="1" bandRow="1">
                <a:tableStyleId>{D113A9D2-9D6B-4929-AA2D-F23B5EE8CBE7}</a:tableStyleId>
              </a:tblPr>
              <a:tblGrid>
                <a:gridCol w="5228145">
                  <a:extLst>
                    <a:ext uri="{9D8B030D-6E8A-4147-A177-3AD203B41FA5}">
                      <a16:colId xmlns:a16="http://schemas.microsoft.com/office/drawing/2014/main" val="2757222208"/>
                    </a:ext>
                  </a:extLst>
                </a:gridCol>
                <a:gridCol w="5228145">
                  <a:extLst>
                    <a:ext uri="{9D8B030D-6E8A-4147-A177-3AD203B41FA5}">
                      <a16:colId xmlns:a16="http://schemas.microsoft.com/office/drawing/2014/main" val="3076488830"/>
                    </a:ext>
                  </a:extLst>
                </a:gridCol>
              </a:tblGrid>
              <a:tr h="1865735">
                <a:tc>
                  <a:txBody>
                    <a:bodyPr/>
                    <a:lstStyle/>
                    <a:p>
                      <a:pPr algn="ctr"/>
                      <a:endParaRPr lang="de-CH" sz="3200" b="1" dirty="0" smtClean="0"/>
                    </a:p>
                    <a:p>
                      <a:pPr algn="ctr"/>
                      <a:r>
                        <a:rPr lang="de-CH" sz="3200" b="1" dirty="0" smtClean="0"/>
                        <a:t>wichtig, aber nicht dringlich</a:t>
                      </a:r>
                      <a:endParaRPr lang="de-CH" sz="3200"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9FF"/>
                    </a:solidFill>
                  </a:tcPr>
                </a:tc>
                <a:tc>
                  <a:txBody>
                    <a:bodyPr/>
                    <a:lstStyle/>
                    <a:p>
                      <a:pPr algn="ctr"/>
                      <a:endParaRPr lang="de-CH" sz="3200" b="1" dirty="0" smtClean="0"/>
                    </a:p>
                    <a:p>
                      <a:pPr algn="ctr"/>
                      <a:r>
                        <a:rPr lang="de-CH" sz="3200" b="1" dirty="0" smtClean="0"/>
                        <a:t>dringlich</a:t>
                      </a:r>
                      <a:r>
                        <a:rPr lang="de-CH" sz="3200" b="1" baseline="0" dirty="0" smtClean="0"/>
                        <a:t> und wichtig</a:t>
                      </a:r>
                      <a:endParaRPr lang="de-CH" sz="32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C00CC"/>
                    </a:solidFill>
                  </a:tcPr>
                </a:tc>
                <a:extLst>
                  <a:ext uri="{0D108BD9-81ED-4DB2-BD59-A6C34878D82A}">
                    <a16:rowId xmlns:a16="http://schemas.microsoft.com/office/drawing/2014/main" val="478759061"/>
                  </a:ext>
                </a:extLst>
              </a:tr>
              <a:tr h="1865735">
                <a:tc>
                  <a:txBody>
                    <a:bodyPr/>
                    <a:lstStyle/>
                    <a:p>
                      <a:pPr algn="ctr"/>
                      <a:endParaRPr lang="de-CH" sz="3200" b="1" dirty="0" smtClean="0"/>
                    </a:p>
                    <a:p>
                      <a:pPr algn="ctr"/>
                      <a:r>
                        <a:rPr lang="de-CH" sz="3200" b="1" dirty="0" smtClean="0"/>
                        <a:t>nicht wichtig, nicht dringlich</a:t>
                      </a:r>
                      <a:endParaRPr lang="de-CH" sz="3200"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CFF"/>
                    </a:solidFill>
                  </a:tcPr>
                </a:tc>
                <a:tc>
                  <a:txBody>
                    <a:bodyPr/>
                    <a:lstStyle/>
                    <a:p>
                      <a:pPr algn="ctr"/>
                      <a:endParaRPr lang="de-CH" sz="3200" b="1" dirty="0" smtClean="0"/>
                    </a:p>
                    <a:p>
                      <a:pPr algn="ctr"/>
                      <a:r>
                        <a:rPr lang="de-CH" sz="3200" b="1" dirty="0" smtClean="0"/>
                        <a:t>dringlich,</a:t>
                      </a:r>
                      <a:r>
                        <a:rPr lang="de-CH" sz="3200" b="1" baseline="0" dirty="0" smtClean="0"/>
                        <a:t> aber nicht wichtig</a:t>
                      </a:r>
                      <a:endParaRPr lang="de-CH" sz="32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66FF"/>
                    </a:solidFill>
                  </a:tcPr>
                </a:tc>
                <a:extLst>
                  <a:ext uri="{0D108BD9-81ED-4DB2-BD59-A6C34878D82A}">
                    <a16:rowId xmlns:a16="http://schemas.microsoft.com/office/drawing/2014/main" val="2188322957"/>
                  </a:ext>
                </a:extLst>
              </a:tr>
            </a:tbl>
          </a:graphicData>
        </a:graphic>
      </p:graphicFrame>
      <p:sp>
        <p:nvSpPr>
          <p:cNvPr id="6" name="Titel 5"/>
          <p:cNvSpPr>
            <a:spLocks noGrp="1"/>
          </p:cNvSpPr>
          <p:nvPr>
            <p:ph type="title"/>
          </p:nvPr>
        </p:nvSpPr>
        <p:spPr/>
        <p:txBody>
          <a:bodyPr/>
          <a:lstStyle/>
          <a:p>
            <a:r>
              <a:rPr lang="de-CH" dirty="0" smtClean="0"/>
              <a:t>Analyse - Matrix</a:t>
            </a:r>
            <a:endParaRPr lang="de-CH" dirty="0"/>
          </a:p>
        </p:txBody>
      </p:sp>
      <p:cxnSp>
        <p:nvCxnSpPr>
          <p:cNvPr id="9" name="Gerade Verbindung mit Pfeil 8"/>
          <p:cNvCxnSpPr/>
          <p:nvPr/>
        </p:nvCxnSpPr>
        <p:spPr>
          <a:xfrm flipH="1" flipV="1">
            <a:off x="1006275" y="1830777"/>
            <a:ext cx="19456" cy="3988019"/>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0" name="Gerade Verbindung mit Pfeil 9"/>
          <p:cNvCxnSpPr/>
          <p:nvPr/>
        </p:nvCxnSpPr>
        <p:spPr>
          <a:xfrm>
            <a:off x="1006275" y="5818796"/>
            <a:ext cx="10765725" cy="56710"/>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4" name="Rechteck 13"/>
          <p:cNvSpPr/>
          <p:nvPr/>
        </p:nvSpPr>
        <p:spPr>
          <a:xfrm rot="16200000">
            <a:off x="-999614" y="3551339"/>
            <a:ext cx="3103889" cy="54689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000000"/>
                </a:solidFill>
                <a:effectLst/>
                <a:uLnTx/>
                <a:uFillTx/>
                <a:latin typeface="Segoe UI"/>
                <a:ea typeface="+mn-ea"/>
                <a:cs typeface="+mn-cs"/>
              </a:rPr>
              <a:t>wichtig</a:t>
            </a:r>
            <a:endParaRPr kumimoji="0" lang="de-CH" sz="2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5" name="Rechteck 14"/>
          <p:cNvSpPr/>
          <p:nvPr/>
        </p:nvSpPr>
        <p:spPr>
          <a:xfrm>
            <a:off x="4999161" y="5847151"/>
            <a:ext cx="3103889" cy="54689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000000"/>
                </a:solidFill>
                <a:effectLst/>
                <a:uLnTx/>
                <a:uFillTx/>
                <a:latin typeface="Segoe UI"/>
                <a:ea typeface="+mn-ea"/>
                <a:cs typeface="+mn-cs"/>
              </a:rPr>
              <a:t>dringlich</a:t>
            </a:r>
            <a:endParaRPr kumimoji="0" lang="de-CH" sz="24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9" name="Grafik 18"/>
          <p:cNvPicPr>
            <a:picLocks noChangeAspect="1"/>
          </p:cNvPicPr>
          <p:nvPr/>
        </p:nvPicPr>
        <p:blipFill>
          <a:blip r:embed="rId3"/>
          <a:stretch>
            <a:fillRect/>
          </a:stretch>
        </p:blipFill>
        <p:spPr>
          <a:xfrm>
            <a:off x="10000034" y="32752"/>
            <a:ext cx="1968808" cy="1654817"/>
          </a:xfrm>
          <a:prstGeom prst="rect">
            <a:avLst/>
          </a:prstGeom>
        </p:spPr>
      </p:pic>
      <p:sp>
        <p:nvSpPr>
          <p:cNvPr id="20" name="Ellipse 19"/>
          <p:cNvSpPr/>
          <p:nvPr/>
        </p:nvSpPr>
        <p:spPr>
          <a:xfrm>
            <a:off x="8446223" y="375584"/>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3200" b="1" dirty="0" smtClean="0">
                <a:solidFill>
                  <a:srgbClr val="FFFFFF"/>
                </a:solidFill>
                <a:latin typeface="Segoe UI"/>
              </a:rPr>
              <a:t>10</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577416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Ellipse 6"/>
          <p:cNvSpPr/>
          <p:nvPr/>
        </p:nvSpPr>
        <p:spPr>
          <a:xfrm>
            <a:off x="8698419" y="521422"/>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3200" b="1" noProof="0" dirty="0" smtClean="0">
                <a:solidFill>
                  <a:srgbClr val="FFFFFF"/>
                </a:solidFill>
                <a:latin typeface="Segoe UI"/>
              </a:rPr>
              <a:t>20</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Inhaltsplatzhalter 1"/>
          <p:cNvSpPr>
            <a:spLocks noGrp="1"/>
          </p:cNvSpPr>
          <p:nvPr>
            <p:ph idx="1"/>
          </p:nvPr>
        </p:nvSpPr>
        <p:spPr/>
        <p:txBody>
          <a:bodyPr>
            <a:normAutofit/>
          </a:bodyPr>
          <a:lstStyle/>
          <a:p>
            <a:r>
              <a:rPr lang="de-CH" sz="4400" dirty="0" smtClean="0"/>
              <a:t>Tauscht euch nun im Plenum aus und einigt euch auf eine Zuteilung (Konsent):</a:t>
            </a:r>
          </a:p>
          <a:p>
            <a:pPr lvl="1"/>
            <a:r>
              <a:rPr lang="de-CH" sz="4000" dirty="0" smtClean="0"/>
              <a:t>Wo stimmen unsere Ergebnisse überein?</a:t>
            </a:r>
          </a:p>
          <a:p>
            <a:pPr lvl="1"/>
            <a:r>
              <a:rPr lang="de-CH" sz="4000" dirty="0" smtClean="0"/>
              <a:t>Wo nicht? Und warum?</a:t>
            </a:r>
          </a:p>
          <a:p>
            <a:pPr lvl="1"/>
            <a:r>
              <a:rPr lang="de-CH" sz="4000" dirty="0" smtClean="0"/>
              <a:t>Können wir uns auf ein Schlussergebnis einigen?</a:t>
            </a:r>
          </a:p>
        </p:txBody>
      </p:sp>
      <p:sp>
        <p:nvSpPr>
          <p:cNvPr id="6" name="Titel 5"/>
          <p:cNvSpPr>
            <a:spLocks noGrp="1"/>
          </p:cNvSpPr>
          <p:nvPr>
            <p:ph type="title"/>
          </p:nvPr>
        </p:nvSpPr>
        <p:spPr/>
        <p:txBody>
          <a:bodyPr/>
          <a:lstStyle/>
          <a:p>
            <a:r>
              <a:rPr lang="de-CH" sz="3800" dirty="0" smtClean="0"/>
              <a:t>SHARE – TEILEN UND FESTHALTEN</a:t>
            </a:r>
            <a:endParaRPr lang="de-CH" sz="3800" dirty="0"/>
          </a:p>
        </p:txBody>
      </p:sp>
      <p:pic>
        <p:nvPicPr>
          <p:cNvPr id="8" name="Grafik 7"/>
          <p:cNvPicPr>
            <a:picLocks noChangeAspect="1"/>
          </p:cNvPicPr>
          <p:nvPr/>
        </p:nvPicPr>
        <p:blipFill>
          <a:blip r:embed="rId3"/>
          <a:stretch>
            <a:fillRect/>
          </a:stretch>
        </p:blipFill>
        <p:spPr>
          <a:xfrm>
            <a:off x="9961123" y="82726"/>
            <a:ext cx="2078905" cy="1641241"/>
          </a:xfrm>
          <a:prstGeom prst="rect">
            <a:avLst/>
          </a:prstGeom>
        </p:spPr>
      </p:pic>
      <p:sp>
        <p:nvSpPr>
          <p:cNvPr id="9" name="Foliennummernplatzhalt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0531166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Pause</a:t>
            </a:r>
            <a:endParaRPr lang="de-CH" dirty="0"/>
          </a:p>
        </p:txBody>
      </p:sp>
      <p:pic>
        <p:nvPicPr>
          <p:cNvPr id="1026" name="Picture 2" descr="Kleine Geschichte der Pause | ver.d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9200" y="1703051"/>
            <a:ext cx="8253987" cy="4319587"/>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332608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a:bodyPr>
          <a:lstStyle/>
          <a:p>
            <a:r>
              <a:rPr lang="de-CH" b="1" i="0" dirty="0"/>
              <a:t>Konsolidierung der Themen und Bausteine aus Set 1&amp;2 und setzen von Schwerpunkten</a:t>
            </a:r>
          </a:p>
        </p:txBody>
      </p:sp>
      <p:sp>
        <p:nvSpPr>
          <p:cNvPr id="7" name="Titel 6"/>
          <p:cNvSpPr>
            <a:spLocks noGrp="1"/>
          </p:cNvSpPr>
          <p:nvPr>
            <p:ph type="title"/>
          </p:nvPr>
        </p:nvSpPr>
        <p:spPr/>
        <p:txBody>
          <a:bodyPr/>
          <a:lstStyle/>
          <a:p>
            <a:r>
              <a:rPr lang="de-CH" dirty="0" smtClean="0"/>
              <a:t>      Schritt 2</a:t>
            </a:r>
            <a:endParaRPr lang="de-CH" dirty="0"/>
          </a:p>
        </p:txBody>
      </p:sp>
      <p:pic>
        <p:nvPicPr>
          <p:cNvPr id="6"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631002" y="805894"/>
            <a:ext cx="574281" cy="834494"/>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2721258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4" name="Titel 3"/>
          <p:cNvSpPr>
            <a:spLocks noGrp="1"/>
          </p:cNvSpPr>
          <p:nvPr>
            <p:ph type="title"/>
          </p:nvPr>
        </p:nvSpPr>
        <p:spPr/>
        <p:txBody>
          <a:bodyPr/>
          <a:lstStyle/>
          <a:p>
            <a:r>
              <a:rPr lang="de-CH" dirty="0" smtClean="0"/>
              <a:t>Obligatorische Bausteine</a:t>
            </a:r>
            <a:endParaRPr lang="de-CH" dirty="0"/>
          </a:p>
        </p:txBody>
      </p:sp>
      <p:graphicFrame>
        <p:nvGraphicFramePr>
          <p:cNvPr id="9" name="Tabelle 8"/>
          <p:cNvGraphicFramePr>
            <a:graphicFrameLocks noGrp="1"/>
          </p:cNvGraphicFramePr>
          <p:nvPr>
            <p:extLst>
              <p:ext uri="{D42A27DB-BD31-4B8C-83A1-F6EECF244321}">
                <p14:modId xmlns:p14="http://schemas.microsoft.com/office/powerpoint/2010/main" val="2023292703"/>
              </p:ext>
            </p:extLst>
          </p:nvPr>
        </p:nvGraphicFramePr>
        <p:xfrm>
          <a:off x="741664" y="1656000"/>
          <a:ext cx="10915072" cy="4937760"/>
        </p:xfrm>
        <a:graphic>
          <a:graphicData uri="http://schemas.openxmlformats.org/drawingml/2006/table">
            <a:tbl>
              <a:tblPr firstRow="1" bandRow="1">
                <a:tableStyleId>{5C22544A-7EE6-4342-B048-85BDC9FD1C3A}</a:tableStyleId>
              </a:tblPr>
              <a:tblGrid>
                <a:gridCol w="7799663">
                  <a:extLst>
                    <a:ext uri="{9D8B030D-6E8A-4147-A177-3AD203B41FA5}">
                      <a16:colId xmlns:a16="http://schemas.microsoft.com/office/drawing/2014/main" val="1688661769"/>
                    </a:ext>
                  </a:extLst>
                </a:gridCol>
                <a:gridCol w="3115409">
                  <a:extLst>
                    <a:ext uri="{9D8B030D-6E8A-4147-A177-3AD203B41FA5}">
                      <a16:colId xmlns:a16="http://schemas.microsoft.com/office/drawing/2014/main" val="4090990116"/>
                    </a:ext>
                  </a:extLst>
                </a:gridCol>
              </a:tblGrid>
              <a:tr h="370840">
                <a:tc>
                  <a:txBody>
                    <a:bodyPr/>
                    <a:lstStyle/>
                    <a:p>
                      <a:r>
                        <a:rPr lang="de-CH" sz="2200" b="1" dirty="0" smtClean="0">
                          <a:latin typeface="+mn-lt"/>
                        </a:rPr>
                        <a:t>Obligatorischer Baustein</a:t>
                      </a:r>
                      <a:endParaRPr lang="de-CH" sz="2200" b="1" dirty="0">
                        <a:latin typeface="+mn-lt"/>
                      </a:endParaRPr>
                    </a:p>
                  </a:txBody>
                  <a:tcPr/>
                </a:tc>
                <a:tc>
                  <a:txBody>
                    <a:bodyPr/>
                    <a:lstStyle/>
                    <a:p>
                      <a:r>
                        <a:rPr lang="de-CH" sz="2200" b="1" dirty="0" smtClean="0">
                          <a:latin typeface="+mn-lt"/>
                        </a:rPr>
                        <a:t>Wer</a:t>
                      </a:r>
                      <a:r>
                        <a:rPr lang="de-CH" sz="2200" b="1" baseline="0" dirty="0" smtClean="0">
                          <a:latin typeface="+mn-lt"/>
                        </a:rPr>
                        <a:t> ist vom Baustein hauptsächlich betroffen?</a:t>
                      </a:r>
                      <a:endParaRPr lang="de-CH" sz="2200" b="1" dirty="0">
                        <a:latin typeface="+mn-lt"/>
                      </a:endParaRPr>
                    </a:p>
                  </a:txBody>
                  <a:tcPr/>
                </a:tc>
                <a:extLst>
                  <a:ext uri="{0D108BD9-81ED-4DB2-BD59-A6C34878D82A}">
                    <a16:rowId xmlns:a16="http://schemas.microsoft.com/office/drawing/2014/main" val="2648232635"/>
                  </a:ext>
                </a:extLst>
              </a:tr>
              <a:tr h="370840">
                <a:tc>
                  <a:txBody>
                    <a:bodyPr/>
                    <a:lstStyle/>
                    <a:p>
                      <a:r>
                        <a:rPr lang="de-CH" sz="2200" b="0" dirty="0" smtClean="0">
                          <a:solidFill>
                            <a:srgbClr val="19D3FF"/>
                          </a:solidFill>
                          <a:effectLst/>
                          <a:latin typeface="+mn-lt"/>
                          <a:ea typeface="Times New Roman" panose="02020603050405020304" pitchFamily="18" charset="0"/>
                        </a:rPr>
                        <a:t>Überfachliche Kompetenzen fördern und beurteilen</a:t>
                      </a:r>
                      <a:endParaRPr lang="de-CH" sz="2200" b="0" dirty="0">
                        <a:latin typeface="+mn-lt"/>
                      </a:endParaRPr>
                    </a:p>
                  </a:txBody>
                  <a:tcPr/>
                </a:tc>
                <a:tc>
                  <a:txBody>
                    <a:bodyPr/>
                    <a:lstStyle/>
                    <a:p>
                      <a:r>
                        <a:rPr lang="de-CH" sz="2200" b="0" dirty="0" smtClean="0">
                          <a:latin typeface="+mn-lt"/>
                        </a:rPr>
                        <a:t>Teams aller Zyklen</a:t>
                      </a:r>
                      <a:endParaRPr lang="de-CH" sz="2200" b="0" dirty="0">
                        <a:latin typeface="+mn-lt"/>
                      </a:endParaRPr>
                    </a:p>
                  </a:txBody>
                  <a:tcPr/>
                </a:tc>
                <a:extLst>
                  <a:ext uri="{0D108BD9-81ED-4DB2-BD59-A6C34878D82A}">
                    <a16:rowId xmlns:a16="http://schemas.microsoft.com/office/drawing/2014/main" val="4122247727"/>
                  </a:ext>
                </a:extLst>
              </a:tr>
              <a:tr h="370840">
                <a:tc>
                  <a:txBody>
                    <a:bodyPr/>
                    <a:lstStyle/>
                    <a:p>
                      <a:r>
                        <a:rPr lang="de-CH" sz="2200" b="0" dirty="0" smtClean="0">
                          <a:latin typeface="+mn-lt"/>
                        </a:rPr>
                        <a:t>Lesen</a:t>
                      </a:r>
                      <a:r>
                        <a:rPr lang="de-CH" sz="2200" b="0" baseline="0" dirty="0" smtClean="0">
                          <a:latin typeface="+mn-lt"/>
                        </a:rPr>
                        <a:t> fördern</a:t>
                      </a:r>
                      <a:endParaRPr lang="de-CH" sz="2200" b="0" dirty="0">
                        <a:latin typeface="+mn-lt"/>
                      </a:endParaRPr>
                    </a:p>
                  </a:txBody>
                  <a:tcPr/>
                </a:tc>
                <a:tc>
                  <a:txBody>
                    <a:bodyPr/>
                    <a:lstStyle/>
                    <a:p>
                      <a:r>
                        <a:rPr lang="de-CH" sz="2200" b="0" dirty="0" smtClean="0">
                          <a:latin typeface="+mn-lt"/>
                        </a:rPr>
                        <a:t>Teams aller Zyklen</a:t>
                      </a:r>
                      <a:endParaRPr lang="de-CH" sz="2200" b="0" dirty="0">
                        <a:latin typeface="+mn-lt"/>
                      </a:endParaRPr>
                    </a:p>
                  </a:txBody>
                  <a:tcPr/>
                </a:tc>
                <a:extLst>
                  <a:ext uri="{0D108BD9-81ED-4DB2-BD59-A6C34878D82A}">
                    <a16:rowId xmlns:a16="http://schemas.microsoft.com/office/drawing/2014/main" val="605849462"/>
                  </a:ext>
                </a:extLst>
              </a:tr>
              <a:tr h="370840">
                <a:tc>
                  <a:txBody>
                    <a:bodyPr/>
                    <a:lstStyle/>
                    <a:p>
                      <a:r>
                        <a:rPr lang="de-CH" sz="2200" b="0" dirty="0" smtClean="0">
                          <a:latin typeface="+mn-lt"/>
                        </a:rPr>
                        <a:t>Berufsauftrag</a:t>
                      </a:r>
                      <a:r>
                        <a:rPr lang="de-CH" sz="2200" b="0" baseline="0" dirty="0" smtClean="0">
                          <a:latin typeface="+mn-lt"/>
                        </a:rPr>
                        <a:t> Schulleitende und gemeinschaftliche Führung</a:t>
                      </a:r>
                      <a:endParaRPr lang="de-CH" sz="2200" b="0" dirty="0">
                        <a:latin typeface="+mn-lt"/>
                      </a:endParaRPr>
                    </a:p>
                  </a:txBody>
                  <a:tcPr/>
                </a:tc>
                <a:tc>
                  <a:txBody>
                    <a:bodyPr/>
                    <a:lstStyle/>
                    <a:p>
                      <a:r>
                        <a:rPr lang="de-CH" sz="2200" b="0" dirty="0" smtClean="0">
                          <a:latin typeface="+mn-lt"/>
                        </a:rPr>
                        <a:t>Schulführung</a:t>
                      </a:r>
                      <a:endParaRPr lang="de-CH" sz="2200" b="0" dirty="0">
                        <a:latin typeface="+mn-lt"/>
                      </a:endParaRPr>
                    </a:p>
                  </a:txBody>
                  <a:tcPr/>
                </a:tc>
                <a:extLst>
                  <a:ext uri="{0D108BD9-81ED-4DB2-BD59-A6C34878D82A}">
                    <a16:rowId xmlns:a16="http://schemas.microsoft.com/office/drawing/2014/main" val="4187509809"/>
                  </a:ext>
                </a:extLst>
              </a:tr>
              <a:tr h="370840">
                <a:tc>
                  <a:txBody>
                    <a:bodyPr/>
                    <a:lstStyle/>
                    <a:p>
                      <a:r>
                        <a:rPr lang="de-CH" sz="2200" b="0" dirty="0" smtClean="0">
                          <a:latin typeface="+mn-lt"/>
                        </a:rPr>
                        <a:t>Berufsauftrag</a:t>
                      </a:r>
                      <a:r>
                        <a:rPr lang="de-CH" sz="2200" b="0" baseline="0" dirty="0" smtClean="0">
                          <a:latin typeface="+mn-lt"/>
                        </a:rPr>
                        <a:t> Lehr- und Fachpersonen</a:t>
                      </a:r>
                      <a:endParaRPr lang="de-CH" sz="2200" b="0" dirty="0">
                        <a:latin typeface="+mn-lt"/>
                      </a:endParaRPr>
                    </a:p>
                  </a:txBody>
                  <a:tcPr/>
                </a:tc>
                <a:tc>
                  <a:txBody>
                    <a:bodyPr/>
                    <a:lstStyle/>
                    <a:p>
                      <a:r>
                        <a:rPr lang="de-CH" sz="2200" b="0" dirty="0" smtClean="0">
                          <a:latin typeface="+mn-lt"/>
                        </a:rPr>
                        <a:t>Teams aller Zyklen</a:t>
                      </a:r>
                      <a:endParaRPr lang="de-CH" sz="2200" b="0" dirty="0">
                        <a:latin typeface="+mn-lt"/>
                      </a:endParaRPr>
                    </a:p>
                  </a:txBody>
                  <a:tcPr/>
                </a:tc>
                <a:extLst>
                  <a:ext uri="{0D108BD9-81ED-4DB2-BD59-A6C34878D82A}">
                    <a16:rowId xmlns:a16="http://schemas.microsoft.com/office/drawing/2014/main" val="1278549394"/>
                  </a:ext>
                </a:extLst>
              </a:tr>
              <a:tr h="370840">
                <a:tc>
                  <a:txBody>
                    <a:bodyPr/>
                    <a:lstStyle/>
                    <a:p>
                      <a:r>
                        <a:rPr lang="de-CH" sz="2200" b="0" dirty="0" smtClean="0">
                          <a:solidFill>
                            <a:srgbClr val="19D3FF"/>
                          </a:solidFill>
                          <a:effectLst/>
                          <a:latin typeface="+mn-lt"/>
                          <a:ea typeface="Times New Roman" panose="02020603050405020304" pitchFamily="18" charset="0"/>
                        </a:rPr>
                        <a:t>Schule trägt herausforderndes Verhalten</a:t>
                      </a:r>
                      <a:endParaRPr lang="de-CH" sz="2200" b="0" dirty="0">
                        <a:latin typeface="+mn-lt"/>
                      </a:endParaRPr>
                    </a:p>
                  </a:txBody>
                  <a:tcPr/>
                </a:tc>
                <a:tc>
                  <a:txBody>
                    <a:bodyPr/>
                    <a:lstStyle/>
                    <a:p>
                      <a:r>
                        <a:rPr lang="de-CH" sz="2200" b="0" dirty="0" smtClean="0">
                          <a:latin typeface="+mn-lt"/>
                        </a:rPr>
                        <a:t>Teams aller Zyklen</a:t>
                      </a:r>
                      <a:endParaRPr lang="de-CH" sz="2200" b="0" dirty="0">
                        <a:latin typeface="+mn-lt"/>
                      </a:endParaRPr>
                    </a:p>
                  </a:txBody>
                  <a:tcPr/>
                </a:tc>
                <a:extLst>
                  <a:ext uri="{0D108BD9-81ED-4DB2-BD59-A6C34878D82A}">
                    <a16:rowId xmlns:a16="http://schemas.microsoft.com/office/drawing/2014/main" val="1509966026"/>
                  </a:ext>
                </a:extLst>
              </a:tr>
              <a:tr h="370840">
                <a:tc>
                  <a:txBody>
                    <a:bodyPr/>
                    <a:lstStyle/>
                    <a:p>
                      <a:r>
                        <a:rPr lang="de-CH" sz="2200" b="0" dirty="0" smtClean="0">
                          <a:latin typeface="+mn-lt"/>
                        </a:rPr>
                        <a:t>Flexibilisierung</a:t>
                      </a:r>
                      <a:r>
                        <a:rPr lang="de-CH" sz="2200" b="0" baseline="0" dirty="0" smtClean="0">
                          <a:latin typeface="+mn-lt"/>
                        </a:rPr>
                        <a:t> der Wochenstundentafel</a:t>
                      </a:r>
                      <a:endParaRPr lang="de-CH" sz="2200" b="0" dirty="0">
                        <a:latin typeface="+mn-lt"/>
                      </a:endParaRPr>
                    </a:p>
                  </a:txBody>
                  <a:tcPr/>
                </a:tc>
                <a:tc>
                  <a:txBody>
                    <a:bodyPr/>
                    <a:lstStyle/>
                    <a:p>
                      <a:r>
                        <a:rPr lang="de-CH" sz="2200" b="0" dirty="0" smtClean="0">
                          <a:latin typeface="+mn-lt"/>
                        </a:rPr>
                        <a:t>Teams</a:t>
                      </a:r>
                      <a:r>
                        <a:rPr lang="de-CH" sz="2200" b="0" baseline="0" dirty="0" smtClean="0">
                          <a:latin typeface="+mn-lt"/>
                        </a:rPr>
                        <a:t> aller Zyklen</a:t>
                      </a:r>
                      <a:endParaRPr lang="de-CH" sz="2200" b="0" dirty="0">
                        <a:latin typeface="+mn-lt"/>
                      </a:endParaRPr>
                    </a:p>
                  </a:txBody>
                  <a:tcPr/>
                </a:tc>
                <a:extLst>
                  <a:ext uri="{0D108BD9-81ED-4DB2-BD59-A6C34878D82A}">
                    <a16:rowId xmlns:a16="http://schemas.microsoft.com/office/drawing/2014/main" val="2711567852"/>
                  </a:ext>
                </a:extLst>
              </a:tr>
              <a:tr h="370840">
                <a:tc>
                  <a:txBody>
                    <a:bodyPr/>
                    <a:lstStyle/>
                    <a:p>
                      <a:r>
                        <a:rPr lang="de-CH" sz="2200" b="0" dirty="0" smtClean="0">
                          <a:latin typeface="+mn-lt"/>
                        </a:rPr>
                        <a:t>Flexible Einschulung</a:t>
                      </a:r>
                      <a:endParaRPr lang="de-CH" sz="2200" b="0" dirty="0">
                        <a:latin typeface="+mn-lt"/>
                      </a:endParaRPr>
                    </a:p>
                  </a:txBody>
                  <a:tcPr/>
                </a:tc>
                <a:tc>
                  <a:txBody>
                    <a:bodyPr/>
                    <a:lstStyle/>
                    <a:p>
                      <a:r>
                        <a:rPr lang="de-CH" sz="2200" b="0" dirty="0" smtClean="0">
                          <a:latin typeface="+mn-lt"/>
                        </a:rPr>
                        <a:t>Teams</a:t>
                      </a:r>
                      <a:r>
                        <a:rPr lang="de-CH" sz="2200" b="0" baseline="0" dirty="0" smtClean="0">
                          <a:latin typeface="+mn-lt"/>
                        </a:rPr>
                        <a:t> Zyklus 1</a:t>
                      </a:r>
                      <a:endParaRPr lang="de-CH" sz="2200" b="0" dirty="0">
                        <a:latin typeface="+mn-lt"/>
                      </a:endParaRPr>
                    </a:p>
                  </a:txBody>
                  <a:tcPr/>
                </a:tc>
                <a:extLst>
                  <a:ext uri="{0D108BD9-81ED-4DB2-BD59-A6C34878D82A}">
                    <a16:rowId xmlns:a16="http://schemas.microsoft.com/office/drawing/2014/main" val="1975812787"/>
                  </a:ext>
                </a:extLst>
              </a:tr>
              <a:tr h="370840">
                <a:tc>
                  <a:txBody>
                    <a:bodyPr/>
                    <a:lstStyle/>
                    <a:p>
                      <a:r>
                        <a:rPr lang="de-CH" sz="2200" b="0" dirty="0" smtClean="0">
                          <a:solidFill>
                            <a:srgbClr val="19D3FF"/>
                          </a:solidFill>
                          <a:effectLst/>
                          <a:latin typeface="+mn-lt"/>
                          <a:ea typeface="Times New Roman" panose="02020603050405020304" pitchFamily="18" charset="0"/>
                        </a:rPr>
                        <a:t>Flexibilisierung des 9. Schuljahres</a:t>
                      </a:r>
                      <a:endParaRPr lang="de-CH" sz="2200" b="0" dirty="0">
                        <a:latin typeface="+mn-lt"/>
                      </a:endParaRPr>
                    </a:p>
                  </a:txBody>
                  <a:tcPr/>
                </a:tc>
                <a:tc>
                  <a:txBody>
                    <a:bodyPr/>
                    <a:lstStyle/>
                    <a:p>
                      <a:r>
                        <a:rPr lang="de-CH" sz="2200" b="0" dirty="0" smtClean="0">
                          <a:latin typeface="+mn-lt"/>
                        </a:rPr>
                        <a:t>Teams</a:t>
                      </a:r>
                      <a:r>
                        <a:rPr lang="de-CH" sz="2200" b="0" baseline="0" dirty="0" smtClean="0">
                          <a:latin typeface="+mn-lt"/>
                        </a:rPr>
                        <a:t> Zyklus 3</a:t>
                      </a:r>
                      <a:endParaRPr lang="de-CH" sz="2200" b="0" dirty="0">
                        <a:latin typeface="+mn-lt"/>
                      </a:endParaRPr>
                    </a:p>
                  </a:txBody>
                  <a:tcPr/>
                </a:tc>
                <a:extLst>
                  <a:ext uri="{0D108BD9-81ED-4DB2-BD59-A6C34878D82A}">
                    <a16:rowId xmlns:a16="http://schemas.microsoft.com/office/drawing/2014/main" val="3756857651"/>
                  </a:ext>
                </a:extLst>
              </a:tr>
              <a:tr h="370840">
                <a:tc>
                  <a:txBody>
                    <a:bodyPr/>
                    <a:lstStyle/>
                    <a:p>
                      <a:r>
                        <a:rPr lang="de-CH" sz="2200" b="0" dirty="0" smtClean="0">
                          <a:latin typeface="+mn-lt"/>
                        </a:rPr>
                        <a:t>Digitale</a:t>
                      </a:r>
                      <a:r>
                        <a:rPr lang="de-CH" sz="2200" b="0" baseline="0" dirty="0" smtClean="0">
                          <a:latin typeface="+mn-lt"/>
                        </a:rPr>
                        <a:t> Instrumente zur Förderung und Beurteilung</a:t>
                      </a:r>
                      <a:endParaRPr lang="de-CH" sz="2200" b="0" dirty="0">
                        <a:latin typeface="+mn-lt"/>
                      </a:endParaRPr>
                    </a:p>
                  </a:txBody>
                  <a:tcPr/>
                </a:tc>
                <a:tc>
                  <a:txBody>
                    <a:bodyPr/>
                    <a:lstStyle/>
                    <a:p>
                      <a:r>
                        <a:rPr lang="de-CH" sz="2200" b="0" dirty="0" smtClean="0">
                          <a:latin typeface="+mn-lt"/>
                        </a:rPr>
                        <a:t>Teams aller Zyklen</a:t>
                      </a:r>
                      <a:endParaRPr lang="de-CH" sz="2200" b="0" dirty="0">
                        <a:latin typeface="+mn-lt"/>
                      </a:endParaRPr>
                    </a:p>
                  </a:txBody>
                  <a:tcPr/>
                </a:tc>
                <a:extLst>
                  <a:ext uri="{0D108BD9-81ED-4DB2-BD59-A6C34878D82A}">
                    <a16:rowId xmlns:a16="http://schemas.microsoft.com/office/drawing/2014/main" val="274121069"/>
                  </a:ext>
                </a:extLst>
              </a:tr>
            </a:tbl>
          </a:graphicData>
        </a:graphic>
      </p:graphicFrame>
      <p:sp>
        <p:nvSpPr>
          <p:cNvPr id="10" name="Rechteck 9"/>
          <p:cNvSpPr/>
          <p:nvPr/>
        </p:nvSpPr>
        <p:spPr>
          <a:xfrm>
            <a:off x="5348375" y="155735"/>
            <a:ext cx="6308361" cy="642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Blau hinterlegt = diese Bausteine benötigen längerer </a:t>
            </a:r>
          </a:p>
          <a:p>
            <a:pPr algn="ctr"/>
            <a:r>
              <a:rPr lang="de-CH" sz="2000" dirty="0" smtClean="0"/>
              <a:t>Zeitraum für die Implementierung</a:t>
            </a:r>
            <a:endParaRPr lang="de-CH" sz="2000" dirty="0"/>
          </a:p>
        </p:txBody>
      </p:sp>
    </p:spTree>
    <p:extLst>
      <p:ext uri="{BB962C8B-B14F-4D97-AF65-F5344CB8AC3E}">
        <p14:creationId xmlns:p14="http://schemas.microsoft.com/office/powerpoint/2010/main" val="34816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3"/>
          <a:stretch>
            <a:fillRect/>
          </a:stretch>
        </p:blipFill>
        <p:spPr>
          <a:xfrm>
            <a:off x="804153" y="1656000"/>
            <a:ext cx="5168629" cy="4252785"/>
          </a:xfrm>
          <a:prstGeom prst="rect">
            <a:avLst/>
          </a:prstGeom>
        </p:spPr>
      </p:pic>
      <p:sp>
        <p:nvSpPr>
          <p:cNvPr id="8" name="Inhaltsplatzhalter 7"/>
          <p:cNvSpPr>
            <a:spLocks noGrp="1"/>
          </p:cNvSpPr>
          <p:nvPr>
            <p:ph sz="half" idx="2"/>
          </p:nvPr>
        </p:nvSpPr>
        <p:spPr>
          <a:xfrm>
            <a:off x="5972782" y="1625750"/>
            <a:ext cx="5799217" cy="4972476"/>
          </a:xfrm>
        </p:spPr>
        <p:txBody>
          <a:bodyPr>
            <a:normAutofit/>
          </a:bodyPr>
          <a:lstStyle/>
          <a:p>
            <a:r>
              <a:rPr lang="de-CH" dirty="0" smtClean="0"/>
              <a:t>Bildet gleich grosse Gruppen. </a:t>
            </a:r>
            <a:r>
              <a:rPr lang="de-CH" sz="2400" dirty="0" smtClean="0"/>
              <a:t>(Wenn möglich 5 Gruppen)</a:t>
            </a:r>
          </a:p>
          <a:p>
            <a:r>
              <a:rPr lang="de-CH" dirty="0" smtClean="0"/>
              <a:t>In jeder Gruppe sollen möglichst ein Bildungskommissionmitglied und ein Steuergruppenmitglied sein.</a:t>
            </a:r>
          </a:p>
          <a:p>
            <a:r>
              <a:rPr lang="de-CH" dirty="0" smtClean="0"/>
              <a:t>Jede Gruppe nimmt sich einem Entwicklungsschwerpunkt an.</a:t>
            </a:r>
          </a:p>
          <a:p>
            <a:r>
              <a:rPr lang="de-CH" dirty="0" smtClean="0"/>
              <a:t>Ihr benötigt eure Laptops und das </a:t>
            </a:r>
            <a:r>
              <a:rPr lang="de-CH" dirty="0" err="1" smtClean="0"/>
              <a:t>Exceltool</a:t>
            </a:r>
            <a:r>
              <a:rPr lang="de-CH" dirty="0" smtClean="0"/>
              <a:t> «Ergebnissicherung Set 2» oder dessen Ausdruck.</a:t>
            </a:r>
          </a:p>
        </p:txBody>
      </p:sp>
      <p:sp>
        <p:nvSpPr>
          <p:cNvPr id="6" name="Titel 5"/>
          <p:cNvSpPr>
            <a:spLocks noGrp="1"/>
          </p:cNvSpPr>
          <p:nvPr>
            <p:ph type="title"/>
          </p:nvPr>
        </p:nvSpPr>
        <p:spPr>
          <a:xfrm>
            <a:off x="611999" y="905750"/>
            <a:ext cx="11160000" cy="720000"/>
          </a:xfrm>
        </p:spPr>
        <p:txBody>
          <a:bodyPr/>
          <a:lstStyle/>
          <a:p>
            <a:r>
              <a:rPr lang="de-CH" sz="3600" dirty="0" smtClean="0"/>
              <a:t>Arbeitsphase</a:t>
            </a:r>
            <a:endParaRPr lang="de-CH" sz="3600" dirty="0"/>
          </a:p>
        </p:txBody>
      </p: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881724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Inhaltsplatzhalter 8"/>
          <p:cNvPicPr>
            <a:picLocks noGrp="1" noChangeAspect="1"/>
          </p:cNvPicPr>
          <p:nvPr>
            <p:ph idx="1"/>
          </p:nvPr>
        </p:nvPicPr>
        <p:blipFill>
          <a:blip r:embed="rId3"/>
          <a:stretch>
            <a:fillRect/>
          </a:stretch>
        </p:blipFill>
        <p:spPr>
          <a:xfrm>
            <a:off x="2577034" y="1871663"/>
            <a:ext cx="7244306" cy="4319587"/>
          </a:xfrm>
          <a:prstGeom prst="rect">
            <a:avLst/>
          </a:prstGeom>
        </p:spPr>
      </p:pic>
      <p:sp>
        <p:nvSpPr>
          <p:cNvPr id="7" name="Titel 6"/>
          <p:cNvSpPr>
            <a:spLocks noGrp="1"/>
          </p:cNvSpPr>
          <p:nvPr>
            <p:ph type="title"/>
          </p:nvPr>
        </p:nvSpPr>
        <p:spPr/>
        <p:txBody>
          <a:bodyPr/>
          <a:lstStyle/>
          <a:p>
            <a:r>
              <a:rPr lang="de-CH" dirty="0" smtClean="0"/>
              <a:t>Schritt 2a: Arbeitsauftrag</a:t>
            </a:r>
            <a:endParaRPr lang="de-CH" dirty="0"/>
          </a:p>
        </p:txBody>
      </p:sp>
      <p:sp>
        <p:nvSpPr>
          <p:cNvPr id="2" name="Pfeil nach rechts 1"/>
          <p:cNvSpPr/>
          <p:nvPr/>
        </p:nvSpPr>
        <p:spPr>
          <a:xfrm>
            <a:off x="619200" y="3015574"/>
            <a:ext cx="3038400" cy="2412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smtClean="0">
                <a:ln>
                  <a:noFill/>
                </a:ln>
                <a:solidFill>
                  <a:srgbClr val="FFFFFF"/>
                </a:solidFill>
                <a:effectLst/>
                <a:uLnTx/>
                <a:uFillTx/>
                <a:latin typeface="Segoe UI"/>
                <a:ea typeface="+mn-ea"/>
                <a:cs typeface="+mn-cs"/>
              </a:rPr>
              <a:t>Gesicherte Ergebnisse aus Set 2</a:t>
            </a:r>
            <a:endParaRPr kumimoji="0" lang="de-CH" sz="18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506341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619200" y="2159998"/>
            <a:ext cx="2992516" cy="3960000"/>
          </a:xfrm>
        </p:spPr>
        <p:txBody>
          <a:bodyPr>
            <a:noAutofit/>
          </a:bodyPr>
          <a:lstStyle/>
          <a:p>
            <a:r>
              <a:rPr lang="de-CH" sz="1800" dirty="0" smtClean="0"/>
              <a:t>Orientierungsrahmen Schulqualität</a:t>
            </a:r>
          </a:p>
          <a:p>
            <a:r>
              <a:rPr lang="de-CH" sz="1800" dirty="0" smtClean="0"/>
              <a:t>Ziele im Konzept «Schulen für alle»</a:t>
            </a:r>
          </a:p>
        </p:txBody>
      </p:sp>
      <p:sp>
        <p:nvSpPr>
          <p:cNvPr id="4" name="Titel 3"/>
          <p:cNvSpPr>
            <a:spLocks noGrp="1"/>
          </p:cNvSpPr>
          <p:nvPr>
            <p:ph type="title"/>
          </p:nvPr>
        </p:nvSpPr>
        <p:spPr/>
        <p:txBody>
          <a:bodyPr/>
          <a:lstStyle/>
          <a:p>
            <a:r>
              <a:rPr lang="de-CH" dirty="0" smtClean="0"/>
              <a:t>Grundlagen der Bausteine</a:t>
            </a:r>
            <a:endParaRPr lang="de-CH" dirty="0"/>
          </a:p>
        </p:txBody>
      </p:sp>
      <p:pic>
        <p:nvPicPr>
          <p:cNvPr id="9" name="Grafik 8"/>
          <p:cNvPicPr>
            <a:picLocks noChangeAspect="1"/>
          </p:cNvPicPr>
          <p:nvPr/>
        </p:nvPicPr>
        <p:blipFill>
          <a:blip r:embed="rId3"/>
          <a:stretch>
            <a:fillRect/>
          </a:stretch>
        </p:blipFill>
        <p:spPr>
          <a:xfrm rot="171795">
            <a:off x="4889328" y="2344845"/>
            <a:ext cx="7535890" cy="5398412"/>
          </a:xfrm>
          <a:prstGeom prst="rect">
            <a:avLst/>
          </a:prstGeom>
          <a:ln>
            <a:solidFill>
              <a:schemeClr val="tx1"/>
            </a:solidFill>
          </a:ln>
        </p:spPr>
      </p:pic>
      <p:pic>
        <p:nvPicPr>
          <p:cNvPr id="8" name="Grafik 7"/>
          <p:cNvPicPr>
            <a:picLocks noChangeAspect="1"/>
          </p:cNvPicPr>
          <p:nvPr/>
        </p:nvPicPr>
        <p:blipFill>
          <a:blip r:embed="rId4"/>
          <a:stretch>
            <a:fillRect/>
          </a:stretch>
        </p:blipFill>
        <p:spPr>
          <a:xfrm rot="20697617">
            <a:off x="4208372" y="1355151"/>
            <a:ext cx="3967256" cy="5580469"/>
          </a:xfrm>
          <a:prstGeom prst="rect">
            <a:avLst/>
          </a:prstGeom>
        </p:spPr>
      </p:pic>
      <p:pic>
        <p:nvPicPr>
          <p:cNvPr id="10" name="Grafik 9"/>
          <p:cNvPicPr>
            <a:picLocks noChangeAspect="1"/>
          </p:cNvPicPr>
          <p:nvPr/>
        </p:nvPicPr>
        <p:blipFill rotWithShape="1">
          <a:blip r:embed="rId5"/>
          <a:srcRect t="6434"/>
          <a:stretch/>
        </p:blipFill>
        <p:spPr>
          <a:xfrm rot="21107376">
            <a:off x="100702" y="4473396"/>
            <a:ext cx="5428994" cy="1926321"/>
          </a:xfrm>
          <a:prstGeom prst="rect">
            <a:avLst/>
          </a:prstGeom>
        </p:spPr>
      </p:pic>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84026818"/>
      </p:ext>
    </p:extLst>
  </p:cSld>
  <p:clrMapOvr>
    <a:masterClrMapping/>
  </p:clrMapOvr>
  <mc:AlternateContent xmlns:mc="http://schemas.openxmlformats.org/markup-compatibility/2006" xmlns:p14="http://schemas.microsoft.com/office/powerpoint/2010/main">
    <mc:Choice Requires="p14">
      <p:transition spd="slow" p14:dur="2000" advTm="26570"/>
    </mc:Choice>
    <mc:Fallback xmlns="">
      <p:transition spd="slow" advTm="2657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 name="Inhaltsplatzhalter 6"/>
          <p:cNvPicPr>
            <a:picLocks noChangeAspect="1"/>
          </p:cNvPicPr>
          <p:nvPr/>
        </p:nvPicPr>
        <p:blipFill>
          <a:blip r:embed="rId3"/>
          <a:stretch>
            <a:fillRect/>
          </a:stretch>
        </p:blipFill>
        <p:spPr>
          <a:xfrm>
            <a:off x="1207371" y="1962413"/>
            <a:ext cx="7331051" cy="4319587"/>
          </a:xfrm>
          <a:prstGeom prst="rect">
            <a:avLst/>
          </a:prstGeom>
        </p:spPr>
      </p:pic>
      <p:sp>
        <p:nvSpPr>
          <p:cNvPr id="8" name="Textplatzhalter 7"/>
          <p:cNvSpPr>
            <a:spLocks noGrp="1"/>
          </p:cNvSpPr>
          <p:nvPr>
            <p:ph idx="1"/>
          </p:nvPr>
        </p:nvSpPr>
        <p:spPr>
          <a:xfrm>
            <a:off x="619200" y="1656000"/>
            <a:ext cx="11160000" cy="4536000"/>
          </a:xfrm>
        </p:spPr>
        <p:txBody>
          <a:bodyPr/>
          <a:lstStyle/>
          <a:p>
            <a:r>
              <a:rPr lang="de-CH" sz="2000" dirty="0" smtClean="0"/>
              <a:t>Exceltool «Ergebnissicherung Set 2»</a:t>
            </a:r>
          </a:p>
        </p:txBody>
      </p:sp>
      <p:sp>
        <p:nvSpPr>
          <p:cNvPr id="6" name="Titel 5"/>
          <p:cNvSpPr>
            <a:spLocks noGrp="1"/>
          </p:cNvSpPr>
          <p:nvPr>
            <p:ph type="title"/>
          </p:nvPr>
        </p:nvSpPr>
        <p:spPr/>
        <p:txBody>
          <a:bodyPr/>
          <a:lstStyle/>
          <a:p>
            <a:r>
              <a:rPr lang="de-CH" sz="3600" dirty="0" smtClean="0"/>
              <a:t>Bezug Orientierungsrahmen</a:t>
            </a:r>
            <a:endParaRPr lang="de-CH" sz="3600" dirty="0"/>
          </a:p>
        </p:txBody>
      </p:sp>
      <p:sp>
        <p:nvSpPr>
          <p:cNvPr id="3" name="Pfeil nach oben 2"/>
          <p:cNvSpPr/>
          <p:nvPr/>
        </p:nvSpPr>
        <p:spPr>
          <a:xfrm>
            <a:off x="946825" y="4812647"/>
            <a:ext cx="2367064" cy="1469353"/>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smtClean="0">
                <a:ln>
                  <a:noFill/>
                </a:ln>
                <a:solidFill>
                  <a:srgbClr val="000000"/>
                </a:solidFill>
                <a:effectLst/>
                <a:uLnTx/>
                <a:uFillTx/>
                <a:latin typeface="Segoe UI"/>
                <a:ea typeface="+mn-ea"/>
                <a:cs typeface="+mn-cs"/>
              </a:rPr>
              <a:t>1. Baustein anklicken</a:t>
            </a:r>
            <a:endParaRPr kumimoji="0" lang="de-CH" sz="16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7" name="Grafik 6"/>
          <p:cNvPicPr>
            <a:picLocks noChangeAspect="1"/>
          </p:cNvPicPr>
          <p:nvPr/>
        </p:nvPicPr>
        <p:blipFill>
          <a:blip r:embed="rId4"/>
          <a:stretch>
            <a:fillRect/>
          </a:stretch>
        </p:blipFill>
        <p:spPr>
          <a:xfrm>
            <a:off x="5281459" y="2254203"/>
            <a:ext cx="6210149" cy="3555594"/>
          </a:xfrm>
          <a:prstGeom prst="rect">
            <a:avLst/>
          </a:prstGeom>
        </p:spPr>
      </p:pic>
      <p:sp>
        <p:nvSpPr>
          <p:cNvPr id="9" name="Pfeil nach rechts 8"/>
          <p:cNvSpPr/>
          <p:nvPr/>
        </p:nvSpPr>
        <p:spPr>
          <a:xfrm>
            <a:off x="3722451" y="3300919"/>
            <a:ext cx="1977958" cy="209469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smtClean="0">
                <a:ln>
                  <a:noFill/>
                </a:ln>
                <a:solidFill>
                  <a:srgbClr val="000000"/>
                </a:solidFill>
                <a:effectLst/>
                <a:uLnTx/>
                <a:uFillTx/>
                <a:latin typeface="Segoe UI"/>
                <a:ea typeface="+mn-ea"/>
                <a:cs typeface="+mn-cs"/>
              </a:rPr>
              <a:t>2. Kriterien Orientierungs-rahmen</a:t>
            </a:r>
            <a:endParaRPr kumimoji="0" lang="de-CH"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073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stretch>
            <a:fillRect/>
          </a:stretch>
        </p:blipFill>
        <p:spPr>
          <a:xfrm>
            <a:off x="2059200" y="1854206"/>
            <a:ext cx="7331051" cy="4319587"/>
          </a:xfrm>
          <a:prstGeom prst="rect">
            <a:avLst/>
          </a:prstGeom>
        </p:spPr>
      </p:pic>
      <p:sp>
        <p:nvSpPr>
          <p:cNvPr id="6" name="Titel 5"/>
          <p:cNvSpPr>
            <a:spLocks noGrp="1"/>
          </p:cNvSpPr>
          <p:nvPr>
            <p:ph type="title"/>
          </p:nvPr>
        </p:nvSpPr>
        <p:spPr/>
        <p:txBody>
          <a:bodyPr/>
          <a:lstStyle/>
          <a:p>
            <a:r>
              <a:rPr lang="de-CH" sz="3600" dirty="0" smtClean="0"/>
              <a:t>Ergebnissicherung Set 2 – kurz erklärt</a:t>
            </a:r>
            <a:endParaRPr lang="de-CH" sz="3600" dirty="0"/>
          </a:p>
        </p:txBody>
      </p:sp>
      <p:sp>
        <p:nvSpPr>
          <p:cNvPr id="9" name="Rechteck 8"/>
          <p:cNvSpPr/>
          <p:nvPr/>
        </p:nvSpPr>
        <p:spPr>
          <a:xfrm>
            <a:off x="471979" y="3595710"/>
            <a:ext cx="1587221" cy="241598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 Entwicklungsschwerpunkte</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Handlungs-felder</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smtClean="0">
              <a:ln>
                <a:noFill/>
              </a:ln>
              <a:solidFill>
                <a:srgbClr val="FFFFFF"/>
              </a:solidFill>
              <a:effectLst/>
              <a:uLnTx/>
              <a:uFillTx/>
              <a:latin typeface="Segoe U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Bausteine</a:t>
            </a:r>
            <a:endParaRPr kumimoji="0" lang="de-CH"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Rechteck 9"/>
          <p:cNvSpPr/>
          <p:nvPr/>
        </p:nvSpPr>
        <p:spPr>
          <a:xfrm>
            <a:off x="10032026" y="2075526"/>
            <a:ext cx="1627200" cy="8365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Themen Set 1</a:t>
            </a:r>
            <a:endParaRPr kumimoji="0" lang="de-CH"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Rechteck 10"/>
          <p:cNvSpPr/>
          <p:nvPr/>
        </p:nvSpPr>
        <p:spPr>
          <a:xfrm>
            <a:off x="10032026" y="4697605"/>
            <a:ext cx="1627200" cy="8365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Priorisierung Bausteine</a:t>
            </a:r>
            <a:endParaRPr kumimoji="0" lang="de-CH"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 name="Rechteck 11"/>
          <p:cNvSpPr/>
          <p:nvPr/>
        </p:nvSpPr>
        <p:spPr>
          <a:xfrm>
            <a:off x="10032026" y="3249048"/>
            <a:ext cx="1627200" cy="8365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Thema des Teams / der BIKO</a:t>
            </a:r>
            <a:endParaRPr kumimoji="0" lang="de-CH"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14" name="Gerade Verbindung mit Pfeil 13"/>
          <p:cNvCxnSpPr/>
          <p:nvPr/>
        </p:nvCxnSpPr>
        <p:spPr>
          <a:xfrm flipV="1">
            <a:off x="2059200" y="4085628"/>
            <a:ext cx="431081" cy="23269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6" name="Gerade Verbindung mit Pfeil 15"/>
          <p:cNvCxnSpPr>
            <a:stCxn id="9" idx="3"/>
          </p:cNvCxnSpPr>
          <p:nvPr/>
        </p:nvCxnSpPr>
        <p:spPr>
          <a:xfrm flipV="1">
            <a:off x="2059200" y="4516533"/>
            <a:ext cx="703455" cy="28716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Gerade Verbindung mit Pfeil 16"/>
          <p:cNvCxnSpPr/>
          <p:nvPr/>
        </p:nvCxnSpPr>
        <p:spPr>
          <a:xfrm flipV="1">
            <a:off x="2059200" y="4803702"/>
            <a:ext cx="1676221" cy="101343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Gerade Verbindung mit Pfeil 20"/>
          <p:cNvCxnSpPr>
            <a:stCxn id="10" idx="1"/>
          </p:cNvCxnSpPr>
          <p:nvPr/>
        </p:nvCxnSpPr>
        <p:spPr>
          <a:xfrm flipH="1">
            <a:off x="8015591" y="2493816"/>
            <a:ext cx="2016435" cy="3095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3" name="Gerade Verbindung mit Pfeil 22"/>
          <p:cNvCxnSpPr/>
          <p:nvPr/>
        </p:nvCxnSpPr>
        <p:spPr>
          <a:xfrm flipH="1" flipV="1">
            <a:off x="8190689" y="3441500"/>
            <a:ext cx="1961311" cy="15421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5" name="Gerade Verbindung mit Pfeil 24"/>
          <p:cNvCxnSpPr>
            <a:stCxn id="11" idx="1"/>
          </p:cNvCxnSpPr>
          <p:nvPr/>
        </p:nvCxnSpPr>
        <p:spPr>
          <a:xfrm flipH="1" flipV="1">
            <a:off x="7840494" y="4318327"/>
            <a:ext cx="2191532" cy="79756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 name="Foliennummernplatzhalt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472772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2402338"/>
            <a:ext cx="6530906" cy="1348132"/>
          </a:xfrm>
        </p:spPr>
        <p:txBody>
          <a:bodyPr/>
          <a:lstStyle/>
          <a:p>
            <a:r>
              <a:rPr lang="de-CH" dirty="0" smtClean="0"/>
              <a:t>Schulen für alle – Wandel gemeinsam gestalten</a:t>
            </a:r>
            <a:endParaRPr lang="de-CH" dirty="0"/>
          </a:p>
        </p:txBody>
      </p:sp>
      <p:grpSp>
        <p:nvGrpSpPr>
          <p:cNvPr id="5" name="Gruppieren 4"/>
          <p:cNvGrpSpPr/>
          <p:nvPr/>
        </p:nvGrpSpPr>
        <p:grpSpPr>
          <a:xfrm>
            <a:off x="6177915" y="1169670"/>
            <a:ext cx="5738177" cy="4620341"/>
            <a:chOff x="0" y="0"/>
            <a:chExt cx="5273842" cy="4228813"/>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8539"/>
              <a:ext cx="5133975" cy="3630930"/>
            </a:xfrm>
            <a:prstGeom prst="rect">
              <a:avLst/>
            </a:prstGeom>
          </p:spPr>
        </p:pic>
        <p:grpSp>
          <p:nvGrpSpPr>
            <p:cNvPr id="7" name="Gruppieren 6"/>
            <p:cNvGrpSpPr/>
            <p:nvPr/>
          </p:nvGrpSpPr>
          <p:grpSpPr>
            <a:xfrm>
              <a:off x="4058817" y="1184988"/>
              <a:ext cx="1215025" cy="1215025"/>
              <a:chOff x="0" y="0"/>
              <a:chExt cx="1215025" cy="1215025"/>
            </a:xfrm>
          </p:grpSpPr>
          <p:sp>
            <p:nvSpPr>
              <p:cNvPr id="14" name="Ellipse 13"/>
              <p:cNvSpPr/>
              <p:nvPr/>
            </p:nvSpPr>
            <p:spPr>
              <a:xfrm>
                <a:off x="0" y="0"/>
                <a:ext cx="1215025" cy="1215025"/>
              </a:xfrm>
              <a:prstGeom prst="ellipse">
                <a:avLst/>
              </a:prstGeom>
              <a:solidFill>
                <a:srgbClr val="69D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6" y="68893"/>
                <a:ext cx="1114425" cy="1114425"/>
              </a:xfrm>
              <a:prstGeom prst="rect">
                <a:avLst/>
              </a:prstGeom>
            </p:spPr>
          </p:pic>
        </p:grpSp>
        <p:grpSp>
          <p:nvGrpSpPr>
            <p:cNvPr id="8" name="Gruppieren 7"/>
            <p:cNvGrpSpPr/>
            <p:nvPr/>
          </p:nvGrpSpPr>
          <p:grpSpPr>
            <a:xfrm>
              <a:off x="55984" y="3013788"/>
              <a:ext cx="1215025" cy="1215025"/>
              <a:chOff x="0" y="0"/>
              <a:chExt cx="1215025" cy="1215025"/>
            </a:xfrm>
          </p:grpSpPr>
          <p:sp>
            <p:nvSpPr>
              <p:cNvPr id="12" name="Ellipse 11"/>
              <p:cNvSpPr/>
              <p:nvPr/>
            </p:nvSpPr>
            <p:spPr>
              <a:xfrm>
                <a:off x="0" y="0"/>
                <a:ext cx="1215025" cy="1215025"/>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13" y="118997"/>
                <a:ext cx="920115" cy="920115"/>
              </a:xfrm>
              <a:prstGeom prst="rect">
                <a:avLst/>
              </a:prstGeom>
            </p:spPr>
          </p:pic>
        </p:grpSp>
        <p:grpSp>
          <p:nvGrpSpPr>
            <p:cNvPr id="9" name="Gruppieren 8"/>
            <p:cNvGrpSpPr/>
            <p:nvPr/>
          </p:nvGrpSpPr>
          <p:grpSpPr>
            <a:xfrm>
              <a:off x="410547" y="0"/>
              <a:ext cx="1215025" cy="1215025"/>
              <a:chOff x="0" y="0"/>
              <a:chExt cx="1215025" cy="1215025"/>
            </a:xfrm>
          </p:grpSpPr>
          <p:sp>
            <p:nvSpPr>
              <p:cNvPr id="10" name="Ellipse 9"/>
              <p:cNvSpPr/>
              <p:nvPr/>
            </p:nvSpPr>
            <p:spPr>
              <a:xfrm>
                <a:off x="0" y="0"/>
                <a:ext cx="1215025" cy="1215025"/>
              </a:xfrm>
              <a:prstGeom prst="ellipse">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56" y="62630"/>
                <a:ext cx="1071245" cy="1071245"/>
              </a:xfrm>
              <a:prstGeom prst="rect">
                <a:avLst/>
              </a:prstGeom>
            </p:spPr>
          </p:pic>
        </p:grpSp>
      </p:grpSp>
    </p:spTree>
    <p:extLst>
      <p:ext uri="{BB962C8B-B14F-4D97-AF65-F5344CB8AC3E}">
        <p14:creationId xmlns:p14="http://schemas.microsoft.com/office/powerpoint/2010/main" val="2954318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Inhaltsplatzhalter 8"/>
          <p:cNvSpPr>
            <a:spLocks noGrp="1"/>
          </p:cNvSpPr>
          <p:nvPr>
            <p:ph idx="1"/>
          </p:nvPr>
        </p:nvSpPr>
        <p:spPr/>
        <p:txBody>
          <a:bodyPr>
            <a:normAutofit fontScale="92500"/>
          </a:bodyPr>
          <a:lstStyle/>
          <a:p>
            <a:r>
              <a:rPr lang="de-CH" dirty="0" smtClean="0"/>
              <a:t>Entscheidet nun bei </a:t>
            </a:r>
            <a:r>
              <a:rPr lang="de-CH" dirty="0"/>
              <a:t>jedem Baustein, ob </a:t>
            </a:r>
            <a:r>
              <a:rPr lang="de-CH" dirty="0" smtClean="0"/>
              <a:t>dieser </a:t>
            </a:r>
            <a:r>
              <a:rPr lang="de-CH" dirty="0"/>
              <a:t>gesamthaft als zu </a:t>
            </a:r>
            <a:r>
              <a:rPr lang="de-CH" dirty="0" smtClean="0"/>
              <a:t>«</a:t>
            </a:r>
            <a:r>
              <a:rPr lang="de-CH" dirty="0" smtClean="0">
                <a:solidFill>
                  <a:srgbClr val="0070C0"/>
                </a:solidFill>
              </a:rPr>
              <a:t>weiterentwickeln/optimieren» </a:t>
            </a:r>
            <a:r>
              <a:rPr lang="de-CH" dirty="0"/>
              <a:t>oder </a:t>
            </a:r>
            <a:r>
              <a:rPr lang="de-CH" dirty="0" smtClean="0"/>
              <a:t>als zu «</a:t>
            </a:r>
            <a:r>
              <a:rPr lang="de-CH" dirty="0" smtClean="0">
                <a:solidFill>
                  <a:srgbClr val="00B050"/>
                </a:solidFill>
              </a:rPr>
              <a:t>innovieren</a:t>
            </a:r>
            <a:r>
              <a:rPr lang="de-CH" dirty="0"/>
              <a:t>» zu bewerten </a:t>
            </a:r>
            <a:r>
              <a:rPr lang="de-CH" dirty="0" smtClean="0"/>
              <a:t>ist.</a:t>
            </a:r>
          </a:p>
          <a:p>
            <a:r>
              <a:rPr lang="de-CH" dirty="0" smtClean="0"/>
              <a:t>Eine </a:t>
            </a:r>
            <a:r>
              <a:rPr lang="de-CH" dirty="0"/>
              <a:t>ausführliche Diskussion dieser Gesamtentscheidung ist unerlässlich</a:t>
            </a:r>
            <a:r>
              <a:rPr lang="de-CH" dirty="0" smtClean="0"/>
              <a:t>.</a:t>
            </a:r>
          </a:p>
          <a:p>
            <a:r>
              <a:rPr lang="de-CH" dirty="0"/>
              <a:t>Verschafft euch einen Überblick über die qualitativen Ziele der «guten Praxis» und der «vorbildlichen Praxis» gemäss Orientierungsrahmen Schulqualität </a:t>
            </a:r>
            <a:r>
              <a:rPr lang="de-CH" sz="1400" dirty="0"/>
              <a:t>(verlinkt siehe </a:t>
            </a:r>
            <a:r>
              <a:rPr lang="de-CH" sz="1400" dirty="0" err="1"/>
              <a:t>Exceltool</a:t>
            </a:r>
            <a:r>
              <a:rPr lang="de-CH" sz="1400" dirty="0"/>
              <a:t>)</a:t>
            </a:r>
            <a:r>
              <a:rPr lang="de-CH" dirty="0"/>
              <a:t>.</a:t>
            </a:r>
          </a:p>
          <a:p>
            <a:r>
              <a:rPr lang="de-CH" dirty="0"/>
              <a:t>Diskutiert, entscheidet und trägt in das </a:t>
            </a:r>
            <a:r>
              <a:rPr lang="de-CH" dirty="0" err="1"/>
              <a:t>Exceltool</a:t>
            </a:r>
            <a:r>
              <a:rPr lang="de-CH" dirty="0"/>
              <a:t> «Ergebnissicherung Set 2» in die hinterste Spalte ein, ob ihr den jeweiligen Baustein gesamthaft a) ausschliesst, b) optimiert oder c) innoviert (siehe </a:t>
            </a:r>
            <a:r>
              <a:rPr lang="de-CH" dirty="0" err="1"/>
              <a:t>drop</a:t>
            </a:r>
            <a:r>
              <a:rPr lang="de-CH" dirty="0"/>
              <a:t> </a:t>
            </a:r>
            <a:r>
              <a:rPr lang="de-CH" dirty="0" err="1"/>
              <a:t>and</a:t>
            </a:r>
            <a:r>
              <a:rPr lang="de-CH" dirty="0"/>
              <a:t> down – Liste). </a:t>
            </a:r>
          </a:p>
          <a:p>
            <a:r>
              <a:rPr lang="de-CH" dirty="0" smtClean="0"/>
              <a:t>Obligatorische Bausteine: Wurden diese mitgedacht?</a:t>
            </a:r>
            <a:endParaRPr lang="de-CH" dirty="0"/>
          </a:p>
          <a:p>
            <a:pPr marL="0" indent="0">
              <a:buNone/>
            </a:pPr>
            <a:endParaRPr lang="de-CH" sz="1600" dirty="0" smtClean="0"/>
          </a:p>
          <a:p>
            <a:pPr marL="0" indent="0">
              <a:buNone/>
            </a:pPr>
            <a:endParaRPr lang="de-CH" dirty="0"/>
          </a:p>
          <a:p>
            <a:endParaRPr lang="de-CH" dirty="0"/>
          </a:p>
        </p:txBody>
      </p:sp>
      <p:sp>
        <p:nvSpPr>
          <p:cNvPr id="2" name="Titel 1"/>
          <p:cNvSpPr>
            <a:spLocks noGrp="1"/>
          </p:cNvSpPr>
          <p:nvPr>
            <p:ph type="title"/>
          </p:nvPr>
        </p:nvSpPr>
        <p:spPr/>
        <p:txBody>
          <a:bodyPr/>
          <a:lstStyle/>
          <a:p>
            <a:r>
              <a:rPr lang="de-CH" sz="3600" dirty="0" smtClean="0"/>
              <a:t>Entscheidung pro gewählter Baustein</a:t>
            </a:r>
            <a:endParaRPr lang="de-CH" sz="3600" dirty="0"/>
          </a:p>
        </p:txBody>
      </p:sp>
      <p:sp>
        <p:nvSpPr>
          <p:cNvPr id="11" name="Ellipse 10"/>
          <p:cNvSpPr/>
          <p:nvPr/>
        </p:nvSpPr>
        <p:spPr>
          <a:xfrm>
            <a:off x="-454588" y="3810000"/>
            <a:ext cx="12887888" cy="330200"/>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oliennummernplatzhalt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417615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Inhaltsplatzhalter 8"/>
          <p:cNvSpPr>
            <a:spLocks noGrp="1"/>
          </p:cNvSpPr>
          <p:nvPr>
            <p:ph idx="1"/>
          </p:nvPr>
        </p:nvSpPr>
        <p:spPr/>
        <p:txBody>
          <a:bodyPr>
            <a:normAutofit/>
          </a:bodyPr>
          <a:lstStyle/>
          <a:p>
            <a:pPr marL="0" indent="0">
              <a:buNone/>
            </a:pPr>
            <a:endParaRPr lang="de-CH" dirty="0"/>
          </a:p>
          <a:p>
            <a:pPr marL="0" indent="0">
              <a:buNone/>
            </a:pPr>
            <a:endParaRPr lang="de-CH" sz="1600" dirty="0" smtClean="0"/>
          </a:p>
          <a:p>
            <a:pPr marL="0" indent="0">
              <a:buNone/>
            </a:pPr>
            <a:endParaRPr lang="de-CH" dirty="0"/>
          </a:p>
          <a:p>
            <a:endParaRPr lang="de-CH" dirty="0"/>
          </a:p>
        </p:txBody>
      </p:sp>
      <p:sp>
        <p:nvSpPr>
          <p:cNvPr id="2" name="Titel 1"/>
          <p:cNvSpPr>
            <a:spLocks noGrp="1"/>
          </p:cNvSpPr>
          <p:nvPr>
            <p:ph type="title"/>
          </p:nvPr>
        </p:nvSpPr>
        <p:spPr/>
        <p:txBody>
          <a:bodyPr/>
          <a:lstStyle/>
          <a:p>
            <a:r>
              <a:rPr lang="de-CH" dirty="0" smtClean="0"/>
              <a:t>Entscheidung pro gewählter Baustein</a:t>
            </a:r>
            <a:endParaRPr lang="de-CH" dirty="0"/>
          </a:p>
        </p:txBody>
      </p:sp>
      <p:sp>
        <p:nvSpPr>
          <p:cNvPr id="11" name="Ellipse 10"/>
          <p:cNvSpPr/>
          <p:nvPr/>
        </p:nvSpPr>
        <p:spPr>
          <a:xfrm>
            <a:off x="-454588" y="3810000"/>
            <a:ext cx="12887888" cy="330200"/>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hteck 13"/>
          <p:cNvSpPr/>
          <p:nvPr/>
        </p:nvSpPr>
        <p:spPr>
          <a:xfrm>
            <a:off x="731851" y="4868314"/>
            <a:ext cx="11267150" cy="5566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solidFill>
                <a:effectLst/>
                <a:uLnTx/>
                <a:uFillTx/>
                <a:latin typeface="Segoe UI"/>
                <a:ea typeface="+mn-ea"/>
                <a:cs typeface="+mn-cs"/>
              </a:rPr>
              <a:t>Baustein </a:t>
            </a:r>
            <a:r>
              <a:rPr kumimoji="0" lang="de-CH" sz="1800" b="0" i="0" u="none" strike="noStrike" kern="1200" cap="none" spc="0" normalizeH="0" baseline="0" noProof="0" dirty="0" smtClean="0">
                <a:ln>
                  <a:noFill/>
                </a:ln>
                <a:solidFill>
                  <a:srgbClr val="FFFFFF"/>
                </a:solidFill>
                <a:effectLst/>
                <a:uLnTx/>
                <a:uFillTx/>
                <a:latin typeface="Segoe UI"/>
                <a:ea typeface="+mn-ea"/>
                <a:cs typeface="+mn-cs"/>
              </a:rPr>
              <a:t>«Individuelle Lernzeiten und Hausaufgaben»: </a:t>
            </a:r>
            <a:r>
              <a:rPr kumimoji="0" lang="de-CH" sz="1800" b="0" i="0" u="none" strike="noStrike" kern="1200" cap="none" spc="0" normalizeH="0" baseline="0" noProof="0" dirty="0">
                <a:ln>
                  <a:noFill/>
                </a:ln>
                <a:solidFill>
                  <a:srgbClr val="FFFFFF"/>
                </a:solidFill>
                <a:effectLst/>
                <a:uLnTx/>
                <a:uFillTx/>
                <a:latin typeface="Segoe UI"/>
                <a:ea typeface="+mn-ea"/>
                <a:cs typeface="+mn-cs"/>
              </a:rPr>
              <a:t>Wir entscheiden uns für innovieren, aus folgenden Gründen….</a:t>
            </a:r>
          </a:p>
        </p:txBody>
      </p:sp>
      <p:pic>
        <p:nvPicPr>
          <p:cNvPr id="10" name="Grafik 9"/>
          <p:cNvPicPr>
            <a:picLocks noChangeAspect="1"/>
          </p:cNvPicPr>
          <p:nvPr/>
        </p:nvPicPr>
        <p:blipFill>
          <a:blip r:embed="rId3"/>
          <a:stretch>
            <a:fillRect/>
          </a:stretch>
        </p:blipFill>
        <p:spPr>
          <a:xfrm>
            <a:off x="688774" y="1872000"/>
            <a:ext cx="11310227" cy="2550817"/>
          </a:xfrm>
          <a:prstGeom prst="rect">
            <a:avLst/>
          </a:prstGeom>
        </p:spPr>
      </p:pic>
      <p:sp>
        <p:nvSpPr>
          <p:cNvPr id="13" name="Pfeil nach unten 12"/>
          <p:cNvSpPr/>
          <p:nvPr/>
        </p:nvSpPr>
        <p:spPr>
          <a:xfrm>
            <a:off x="1096043" y="3628322"/>
            <a:ext cx="280209" cy="105999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Foliennummernplatzhalt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9446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Inhaltsplatzhalter 1"/>
          <p:cNvSpPr>
            <a:spLocks noGrp="1"/>
          </p:cNvSpPr>
          <p:nvPr>
            <p:ph idx="1"/>
          </p:nvPr>
        </p:nvSpPr>
        <p:spPr>
          <a:xfrm>
            <a:off x="619200" y="1625750"/>
            <a:ext cx="11160000" cy="4536000"/>
          </a:xfrm>
        </p:spPr>
        <p:txBody>
          <a:bodyPr>
            <a:normAutofit fontScale="92500"/>
          </a:bodyPr>
          <a:lstStyle/>
          <a:p>
            <a:r>
              <a:rPr lang="de-CH" dirty="0" smtClean="0"/>
              <a:t>Themen sichten</a:t>
            </a:r>
          </a:p>
          <a:p>
            <a:pPr lvl="1"/>
            <a:r>
              <a:rPr lang="de-CH" dirty="0" smtClean="0"/>
              <a:t>Wie bedeutsam sind diese für die Entwicklung der Schule?</a:t>
            </a:r>
          </a:p>
          <a:p>
            <a:pPr lvl="1"/>
            <a:r>
              <a:rPr lang="de-CH" dirty="0" smtClean="0"/>
              <a:t>Wurde das Thema vom Team, von der </a:t>
            </a:r>
            <a:r>
              <a:rPr lang="de-CH" dirty="0" err="1" smtClean="0"/>
              <a:t>Biko</a:t>
            </a:r>
            <a:r>
              <a:rPr lang="de-CH" dirty="0" smtClean="0"/>
              <a:t> oder von beiden genannt?</a:t>
            </a:r>
          </a:p>
          <a:p>
            <a:r>
              <a:rPr lang="de-CH" dirty="0" smtClean="0"/>
              <a:t>Baustein</a:t>
            </a:r>
          </a:p>
          <a:p>
            <a:pPr lvl="1"/>
            <a:r>
              <a:rPr lang="de-CH" dirty="0" smtClean="0"/>
              <a:t>Welche Bausteine wurden den Themen zugeordnet?</a:t>
            </a:r>
          </a:p>
          <a:p>
            <a:pPr lvl="1"/>
            <a:r>
              <a:rPr lang="de-CH" dirty="0" smtClean="0"/>
              <a:t>Wie stark (siehe Farben und Häufigkeit) wurden die Bausteine als Wichtig gewertet?</a:t>
            </a:r>
          </a:p>
          <a:p>
            <a:pPr lvl="1"/>
            <a:r>
              <a:rPr lang="de-CH" dirty="0" smtClean="0"/>
              <a:t>Wurden die obligatorischen Bausteine mitgedacht? Wie bewerten wir diese?</a:t>
            </a:r>
          </a:p>
          <a:p>
            <a:r>
              <a:rPr lang="de-CH" dirty="0" smtClean="0"/>
              <a:t>Qualitative Ziele</a:t>
            </a:r>
          </a:p>
          <a:p>
            <a:pPr lvl="1"/>
            <a:r>
              <a:rPr lang="de-CH" dirty="0" smtClean="0"/>
              <a:t>Analysiert auch anhand der Qualitativen Ziele die Bedeutsamkeit für unsere Schule.</a:t>
            </a:r>
          </a:p>
          <a:p>
            <a:r>
              <a:rPr lang="de-CH" dirty="0" smtClean="0"/>
              <a:t>Gesamtentscheidung pro Baustein «weiterentwickeln/optimieren» oder «innovieren».</a:t>
            </a:r>
          </a:p>
          <a:p>
            <a:pPr marL="0" indent="0">
              <a:buNone/>
            </a:pPr>
            <a:endParaRPr lang="de-CH" dirty="0" smtClean="0"/>
          </a:p>
        </p:txBody>
      </p:sp>
      <p:sp>
        <p:nvSpPr>
          <p:cNvPr id="6" name="Titel 5"/>
          <p:cNvSpPr>
            <a:spLocks noGrp="1"/>
          </p:cNvSpPr>
          <p:nvPr>
            <p:ph type="title"/>
          </p:nvPr>
        </p:nvSpPr>
        <p:spPr/>
        <p:txBody>
          <a:bodyPr/>
          <a:lstStyle/>
          <a:p>
            <a:r>
              <a:rPr lang="de-CH" sz="3200" dirty="0" smtClean="0"/>
              <a:t>Arbeitsauftrag  im Überblick</a:t>
            </a:r>
            <a:endParaRPr lang="de-CH" sz="3200" dirty="0"/>
          </a:p>
        </p:txBody>
      </p:sp>
      <p:sp>
        <p:nvSpPr>
          <p:cNvPr id="7" name="Ellipse 6"/>
          <p:cNvSpPr/>
          <p:nvPr/>
        </p:nvSpPr>
        <p:spPr>
          <a:xfrm>
            <a:off x="10274300" y="515850"/>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3200" b="1" dirty="0" smtClean="0">
                <a:solidFill>
                  <a:srgbClr val="FFFFFF"/>
                </a:solidFill>
                <a:latin typeface="Segoe UI"/>
              </a:rPr>
              <a:t>35</a:t>
            </a:r>
            <a:r>
              <a:rPr kumimoji="0" lang="de-CH" sz="3200" b="1" i="0" u="none" strike="noStrike" kern="1200" cap="none" spc="0" normalizeH="0" baseline="0" noProof="0" dirty="0" smtClean="0">
                <a:ln>
                  <a:noFill/>
                </a:ln>
                <a:solidFill>
                  <a:srgbClr val="FFFFFF"/>
                </a:solidFill>
                <a:effectLst/>
                <a:uLnTx/>
                <a:uFillTx/>
                <a:latin typeface="Segoe UI"/>
                <a:ea typeface="+mn-ea"/>
                <a:cs typeface="+mn-cs"/>
              </a:rPr>
              <a:t>’</a:t>
            </a:r>
            <a:endParaRPr kumimoji="0" lang="de-CH" sz="32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Pfeil nach rechts 7"/>
          <p:cNvSpPr/>
          <p:nvPr/>
        </p:nvSpPr>
        <p:spPr>
          <a:xfrm>
            <a:off x="4688733" y="5807761"/>
            <a:ext cx="6696817" cy="987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smtClean="0">
                <a:ln>
                  <a:noFill/>
                </a:ln>
                <a:solidFill>
                  <a:srgbClr val="FFFFFF"/>
                </a:solidFill>
                <a:effectLst/>
                <a:uLnTx/>
                <a:uFillTx/>
                <a:latin typeface="Segoe UI"/>
                <a:ea typeface="+mn-ea"/>
                <a:cs typeface="+mn-cs"/>
              </a:rPr>
              <a:t>Im Anschluss: Präsentation und Konsent Set 2a</a:t>
            </a:r>
            <a:endParaRPr kumimoji="0" lang="de-CH" sz="20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047057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507105" y="885986"/>
            <a:ext cx="11684895" cy="979487"/>
          </a:xfrm>
        </p:spPr>
        <p:txBody>
          <a:bodyPr/>
          <a:lstStyle/>
          <a:p>
            <a:r>
              <a:rPr lang="de-AT" sz="4000" dirty="0" smtClean="0"/>
              <a:t>Schritt 2b: Präsentation und </a:t>
            </a:r>
            <a:r>
              <a:rPr lang="de-AT" sz="4000" dirty="0" err="1" smtClean="0"/>
              <a:t>Konsent</a:t>
            </a:r>
            <a:r>
              <a:rPr lang="de-AT" sz="4000" dirty="0" smtClean="0"/>
              <a:t> </a:t>
            </a:r>
            <a:r>
              <a:rPr lang="de-AT" sz="4000" dirty="0" smtClean="0">
                <a:solidFill>
                  <a:srgbClr val="FFFF00"/>
                </a:solidFill>
              </a:rPr>
              <a:t>Set 2</a:t>
            </a:r>
            <a:endParaRPr lang="de-AT" sz="4000" dirty="0">
              <a:solidFill>
                <a:srgbClr val="FFFF00"/>
              </a:solidFill>
            </a:endParaRPr>
          </a:p>
        </p:txBody>
      </p:sp>
      <p:sp>
        <p:nvSpPr>
          <p:cNvPr id="20" name="Rechteck 19"/>
          <p:cNvSpPr/>
          <p:nvPr/>
        </p:nvSpPr>
        <p:spPr>
          <a:xfrm>
            <a:off x="335360" y="6021288"/>
            <a:ext cx="2688299" cy="76808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FFFFFF"/>
              </a:solidFill>
              <a:effectLst/>
              <a:uLnTx/>
              <a:uFillTx/>
              <a:latin typeface="Segoe UI"/>
              <a:ea typeface="+mn-ea"/>
              <a:cs typeface="+mn-cs"/>
            </a:endParaRPr>
          </a:p>
        </p:txBody>
      </p:sp>
      <p:pic>
        <p:nvPicPr>
          <p:cNvPr id="2" name="Grafik 1"/>
          <p:cNvPicPr>
            <a:picLocks noChangeAspect="1"/>
          </p:cNvPicPr>
          <p:nvPr/>
        </p:nvPicPr>
        <p:blipFill>
          <a:blip r:embed="rId3"/>
          <a:stretch>
            <a:fillRect/>
          </a:stretch>
        </p:blipFill>
        <p:spPr>
          <a:xfrm>
            <a:off x="851967" y="2130445"/>
            <a:ext cx="2694471" cy="2573031"/>
          </a:xfrm>
          <a:prstGeom prst="rect">
            <a:avLst/>
          </a:prstGeom>
        </p:spPr>
      </p:pic>
      <p:pic>
        <p:nvPicPr>
          <p:cNvPr id="6" name="Grafik 5"/>
          <p:cNvPicPr>
            <a:picLocks noChangeAspect="1"/>
          </p:cNvPicPr>
          <p:nvPr/>
        </p:nvPicPr>
        <p:blipFill>
          <a:blip r:embed="rId4"/>
          <a:stretch>
            <a:fillRect/>
          </a:stretch>
        </p:blipFill>
        <p:spPr>
          <a:xfrm>
            <a:off x="3873630" y="2139869"/>
            <a:ext cx="3008468" cy="2563607"/>
          </a:xfrm>
          <a:prstGeom prst="rect">
            <a:avLst/>
          </a:prstGeom>
        </p:spPr>
      </p:pic>
      <p:pic>
        <p:nvPicPr>
          <p:cNvPr id="8" name="Grafik 7"/>
          <p:cNvPicPr>
            <a:picLocks noChangeAspect="1"/>
          </p:cNvPicPr>
          <p:nvPr/>
        </p:nvPicPr>
        <p:blipFill>
          <a:blip r:embed="rId5"/>
          <a:stretch>
            <a:fillRect/>
          </a:stretch>
        </p:blipFill>
        <p:spPr>
          <a:xfrm>
            <a:off x="7536481" y="1998408"/>
            <a:ext cx="3898736" cy="3681537"/>
          </a:xfrm>
          <a:prstGeom prst="rect">
            <a:avLst/>
          </a:prstGeom>
        </p:spPr>
      </p:pic>
      <p:sp>
        <p:nvSpPr>
          <p:cNvPr id="7" name="Foliennummernplatzhalt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0F43334-FC2F-4D71-B0F1-B4AE512E37E5}" type="slidenum">
              <a:rPr kumimoji="0" lang="de-AT"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de-AT" sz="1200" b="0" i="0" u="none" strike="noStrike" kern="1200" cap="none" spc="0" normalizeH="0" baseline="0" noProof="0" dirty="0">
              <a:ln>
                <a:noFill/>
              </a:ln>
              <a:solidFill>
                <a:srgbClr val="000000">
                  <a:tint val="75000"/>
                </a:srgbClr>
              </a:solidFill>
              <a:effectLst/>
              <a:uLnTx/>
              <a:uFillTx/>
              <a:latin typeface="Segoe UI"/>
              <a:ea typeface="+mn-ea"/>
              <a:cs typeface="+mn-cs"/>
            </a:endParaRPr>
          </a:p>
        </p:txBody>
      </p:sp>
      <p:pic>
        <p:nvPicPr>
          <p:cNvPr id="9" name="Grafik 8"/>
          <p:cNvPicPr>
            <a:picLocks noChangeAspect="1"/>
          </p:cNvPicPr>
          <p:nvPr/>
        </p:nvPicPr>
        <p:blipFill>
          <a:blip r:embed="rId6"/>
          <a:stretch>
            <a:fillRect/>
          </a:stretch>
        </p:blipFill>
        <p:spPr>
          <a:xfrm>
            <a:off x="10642073" y="82726"/>
            <a:ext cx="1549927" cy="1223627"/>
          </a:xfrm>
          <a:prstGeom prst="rect">
            <a:avLst/>
          </a:prstGeom>
        </p:spPr>
      </p:pic>
    </p:spTree>
    <p:extLst>
      <p:ext uri="{BB962C8B-B14F-4D97-AF65-F5344CB8AC3E}">
        <p14:creationId xmlns:p14="http://schemas.microsoft.com/office/powerpoint/2010/main" val="114263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Inhaltsplatzhalter 1"/>
          <p:cNvSpPr>
            <a:spLocks noGrp="1"/>
          </p:cNvSpPr>
          <p:nvPr>
            <p:ph idx="1"/>
          </p:nvPr>
        </p:nvSpPr>
        <p:spPr>
          <a:xfrm>
            <a:off x="619199" y="1656000"/>
            <a:ext cx="10444391" cy="4536000"/>
          </a:xfrm>
        </p:spPr>
        <p:txBody>
          <a:bodyPr>
            <a:normAutofit fontScale="92500" lnSpcReduction="10000"/>
          </a:bodyPr>
          <a:lstStyle/>
          <a:p>
            <a:pPr marL="0" indent="0">
              <a:buNone/>
            </a:pPr>
            <a:endParaRPr lang="de-CH" dirty="0" smtClean="0"/>
          </a:p>
          <a:p>
            <a:r>
              <a:rPr lang="de-CH" dirty="0" smtClean="0"/>
              <a:t>Jede der 5 Gruppen stellt nun die besprochenen Ergebnisse zum jeweiligen Entwicklungsschwerpunkt den anderen Mitgliedern vor. Begründet eure Entscheidungen. </a:t>
            </a:r>
          </a:p>
          <a:p>
            <a:r>
              <a:rPr lang="de-CH" dirty="0" smtClean="0"/>
              <a:t>Die anderen Mitglieder können kritische Fragen stellen.</a:t>
            </a:r>
          </a:p>
          <a:p>
            <a:pPr lvl="1"/>
            <a:r>
              <a:rPr lang="de-CH" dirty="0"/>
              <a:t>Wie sind wir und warum zu welchen Ergebnissen gekommen?</a:t>
            </a:r>
          </a:p>
          <a:p>
            <a:pPr lvl="1"/>
            <a:r>
              <a:rPr lang="de-CH" dirty="0"/>
              <a:t>Wo sind wir noch unsicher?</a:t>
            </a:r>
          </a:p>
          <a:p>
            <a:pPr lvl="1"/>
            <a:r>
              <a:rPr lang="de-CH" dirty="0"/>
              <a:t>Fehlt noch etwas? Wenn ja, warum? </a:t>
            </a:r>
            <a:endParaRPr lang="de-CH" dirty="0" smtClean="0"/>
          </a:p>
          <a:p>
            <a:r>
              <a:rPr lang="de-CH" dirty="0" smtClean="0"/>
              <a:t>Im gemeinsamen Diskurs wird gemeinsam entschieden, welcher Baustein als wichtig (optimieren, innovieren) empfunden wird. </a:t>
            </a:r>
          </a:p>
          <a:p>
            <a:r>
              <a:rPr lang="de-CH" dirty="0" smtClean="0"/>
              <a:t>Der Sekretär/die Sekretärin trägt wichtige Überlegungen und Diskussionspunkte in die Spalten E des </a:t>
            </a:r>
            <a:r>
              <a:rPr lang="de-CH" dirty="0" err="1" smtClean="0"/>
              <a:t>Exceltools</a:t>
            </a:r>
            <a:r>
              <a:rPr lang="de-CH" dirty="0" smtClean="0"/>
              <a:t> ein.</a:t>
            </a:r>
          </a:p>
          <a:p>
            <a:endParaRPr lang="de-CH" dirty="0" smtClean="0"/>
          </a:p>
          <a:p>
            <a:endParaRPr lang="de-CH" dirty="0" smtClean="0"/>
          </a:p>
          <a:p>
            <a:endParaRPr lang="de-CH" dirty="0"/>
          </a:p>
        </p:txBody>
      </p:sp>
      <p:pic>
        <p:nvPicPr>
          <p:cNvPr id="7" name="Grafik 6"/>
          <p:cNvPicPr>
            <a:picLocks noChangeAspect="1"/>
          </p:cNvPicPr>
          <p:nvPr/>
        </p:nvPicPr>
        <p:blipFill>
          <a:blip r:embed="rId3"/>
          <a:stretch>
            <a:fillRect/>
          </a:stretch>
        </p:blipFill>
        <p:spPr>
          <a:xfrm>
            <a:off x="9961123" y="82726"/>
            <a:ext cx="2078905" cy="1641241"/>
          </a:xfrm>
          <a:prstGeom prst="rect">
            <a:avLst/>
          </a:prstGeom>
        </p:spPr>
      </p:pic>
      <p:sp>
        <p:nvSpPr>
          <p:cNvPr id="8" name="Titel 3"/>
          <p:cNvSpPr txBox="1">
            <a:spLocks/>
          </p:cNvSpPr>
          <p:nvPr/>
        </p:nvSpPr>
        <p:spPr>
          <a:xfrm>
            <a:off x="619199" y="986256"/>
            <a:ext cx="11684895" cy="979487"/>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de-AT" sz="3600" b="1" i="0" u="none" strike="noStrike" kern="1200" cap="none" spc="0" normalizeH="0" baseline="0" noProof="0" dirty="0" smtClean="0">
                <a:ln>
                  <a:noFill/>
                </a:ln>
                <a:solidFill>
                  <a:srgbClr val="000000"/>
                </a:solidFill>
                <a:effectLst/>
                <a:uLnTx/>
                <a:uFillTx/>
                <a:latin typeface="Segoe UI"/>
                <a:ea typeface="+mj-ea"/>
                <a:cs typeface="+mj-cs"/>
              </a:rPr>
              <a:t>Schritt 2b: Präsentation und </a:t>
            </a:r>
            <a:r>
              <a:rPr kumimoji="0" lang="de-AT" sz="3600" b="1" i="0" u="none" strike="noStrike" kern="1200" cap="none" spc="0" normalizeH="0" baseline="0" noProof="0" dirty="0" err="1" smtClean="0">
                <a:ln>
                  <a:noFill/>
                </a:ln>
                <a:solidFill>
                  <a:srgbClr val="000000"/>
                </a:solidFill>
                <a:effectLst/>
                <a:uLnTx/>
                <a:uFillTx/>
                <a:latin typeface="Segoe UI"/>
                <a:ea typeface="+mj-ea"/>
                <a:cs typeface="+mj-cs"/>
              </a:rPr>
              <a:t>Konsent</a:t>
            </a:r>
            <a:r>
              <a:rPr kumimoji="0" lang="de-AT" sz="3600" b="1" i="0" u="none" strike="noStrike" kern="1200" cap="none" spc="0" normalizeH="0" baseline="0" noProof="0" dirty="0" smtClean="0">
                <a:ln>
                  <a:noFill/>
                </a:ln>
                <a:solidFill>
                  <a:srgbClr val="000000"/>
                </a:solidFill>
                <a:effectLst/>
                <a:uLnTx/>
                <a:uFillTx/>
                <a:latin typeface="Segoe UI"/>
                <a:ea typeface="+mj-ea"/>
                <a:cs typeface="+mj-cs"/>
              </a:rPr>
              <a:t> Set 2</a:t>
            </a:r>
            <a:endParaRPr kumimoji="0" lang="de-AT" sz="3600" b="1" i="0" u="none" strike="noStrike" kern="1200" cap="none" spc="0" normalizeH="0" baseline="0" noProof="0" dirty="0">
              <a:ln>
                <a:noFill/>
              </a:ln>
              <a:solidFill>
                <a:srgbClr val="000000"/>
              </a:solidFill>
              <a:effectLst/>
              <a:uLnTx/>
              <a:uFillTx/>
              <a:latin typeface="Segoe UI"/>
              <a:ea typeface="+mj-ea"/>
              <a:cs typeface="+mj-cs"/>
            </a:endParaRPr>
          </a:p>
        </p:txBody>
      </p:sp>
      <p:sp>
        <p:nvSpPr>
          <p:cNvPr id="3" name="Foliennummernplatzhalt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487085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Ergebnissicherung</a:t>
            </a:r>
            <a:endParaRPr lang="de-CH" dirty="0"/>
          </a:p>
        </p:txBody>
      </p:sp>
      <p:pic>
        <p:nvPicPr>
          <p:cNvPr id="3" name="Inhaltsplatzhalter 2"/>
          <p:cNvPicPr>
            <a:picLocks noGrp="1" noChangeAspect="1"/>
          </p:cNvPicPr>
          <p:nvPr>
            <p:ph idx="1"/>
          </p:nvPr>
        </p:nvPicPr>
        <p:blipFill>
          <a:blip r:embed="rId3"/>
          <a:stretch>
            <a:fillRect/>
          </a:stretch>
        </p:blipFill>
        <p:spPr>
          <a:xfrm>
            <a:off x="721277" y="1573801"/>
            <a:ext cx="7031245" cy="5284199"/>
          </a:xfrm>
          <a:prstGeom prst="rect">
            <a:avLst/>
          </a:prstGeom>
        </p:spPr>
      </p:pic>
      <p:sp>
        <p:nvSpPr>
          <p:cNvPr id="10" name="Pfeil nach unten 9"/>
          <p:cNvSpPr/>
          <p:nvPr/>
        </p:nvSpPr>
        <p:spPr>
          <a:xfrm>
            <a:off x="4880576" y="1448387"/>
            <a:ext cx="1583267" cy="1517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srgbClr val="FFFFFF"/>
                </a:solidFill>
                <a:effectLst/>
                <a:uLnTx/>
                <a:uFillTx/>
                <a:latin typeface="Segoe UI"/>
                <a:ea typeface="+mn-ea"/>
                <a:cs typeface="+mn-cs"/>
              </a:rPr>
              <a:t>wichtige Überlegungen / Themen</a:t>
            </a:r>
            <a:endParaRPr kumimoji="0" lang="de-CH"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Pfeil nach unten 10"/>
          <p:cNvSpPr/>
          <p:nvPr/>
        </p:nvSpPr>
        <p:spPr>
          <a:xfrm>
            <a:off x="6415065" y="1448387"/>
            <a:ext cx="626797" cy="1533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smtClean="0">
                <a:ln>
                  <a:noFill/>
                </a:ln>
                <a:solidFill>
                  <a:srgbClr val="FFFFFF"/>
                </a:solidFill>
                <a:effectLst/>
                <a:uLnTx/>
                <a:uFillTx/>
                <a:latin typeface="Segoe UI"/>
                <a:ea typeface="+mn-ea"/>
                <a:cs typeface="+mn-cs"/>
              </a:rPr>
              <a:t>Entscheidung</a:t>
            </a:r>
            <a:endParaRPr kumimoji="0" lang="de-CH"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9306539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3"/>
          <a:stretch>
            <a:fillRect/>
          </a:stretch>
        </p:blipFill>
        <p:spPr>
          <a:xfrm>
            <a:off x="1339200" y="2050900"/>
            <a:ext cx="3735626" cy="3073700"/>
          </a:xfrm>
          <a:prstGeom prst="rect">
            <a:avLst/>
          </a:prstGeom>
        </p:spPr>
      </p:pic>
      <p:sp>
        <p:nvSpPr>
          <p:cNvPr id="6" name="Titel 5"/>
          <p:cNvSpPr>
            <a:spLocks noGrp="1"/>
          </p:cNvSpPr>
          <p:nvPr>
            <p:ph type="title"/>
          </p:nvPr>
        </p:nvSpPr>
        <p:spPr>
          <a:xfrm>
            <a:off x="622450" y="936000"/>
            <a:ext cx="11160000" cy="720000"/>
          </a:xfrm>
        </p:spPr>
        <p:txBody>
          <a:bodyPr/>
          <a:lstStyle/>
          <a:p>
            <a:r>
              <a:rPr lang="de-CH" dirty="0" smtClean="0"/>
              <a:t>Sichtung und Beschlussfassung</a:t>
            </a:r>
            <a:endParaRPr lang="de-CH" dirty="0"/>
          </a:p>
        </p:txBody>
      </p:sp>
      <p:sp>
        <p:nvSpPr>
          <p:cNvPr id="2" name="Ovale Legende 1"/>
          <p:cNvSpPr/>
          <p:nvPr/>
        </p:nvSpPr>
        <p:spPr>
          <a:xfrm>
            <a:off x="3937000" y="2413000"/>
            <a:ext cx="1200150" cy="1174750"/>
          </a:xfrm>
          <a:prstGeom prst="wedgeEllipseCallout">
            <a:avLst>
              <a:gd name="adj1" fmla="val -68707"/>
              <a:gd name="adj2" fmla="val 33762"/>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66CCFF"/>
              </a:solidFill>
              <a:effectLst/>
              <a:uLnTx/>
              <a:uFillTx/>
              <a:latin typeface="Segoe UI"/>
              <a:ea typeface="+mn-ea"/>
              <a:cs typeface="+mn-cs"/>
            </a:endParaRPr>
          </a:p>
        </p:txBody>
      </p:sp>
      <p:sp>
        <p:nvSpPr>
          <p:cNvPr id="10" name="Ovale Legende 9"/>
          <p:cNvSpPr/>
          <p:nvPr/>
        </p:nvSpPr>
        <p:spPr>
          <a:xfrm>
            <a:off x="2674526" y="2076150"/>
            <a:ext cx="1200150" cy="1174750"/>
          </a:xfrm>
          <a:prstGeom prst="wedgeEllipseCallout">
            <a:avLst>
              <a:gd name="adj1" fmla="val -3627"/>
              <a:gd name="adj2" fmla="val 65653"/>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66CCFF"/>
              </a:solidFill>
              <a:effectLst/>
              <a:uLnTx/>
              <a:uFillTx/>
              <a:latin typeface="Segoe UI"/>
              <a:ea typeface="+mn-ea"/>
              <a:cs typeface="+mn-cs"/>
            </a:endParaRPr>
          </a:p>
        </p:txBody>
      </p:sp>
      <p:sp>
        <p:nvSpPr>
          <p:cNvPr id="11" name="Ovale Legende 10"/>
          <p:cNvSpPr/>
          <p:nvPr/>
        </p:nvSpPr>
        <p:spPr>
          <a:xfrm>
            <a:off x="3305763" y="3852875"/>
            <a:ext cx="1200150" cy="1174750"/>
          </a:xfrm>
          <a:prstGeom prst="wedgeEllipseCallout">
            <a:avLst>
              <a:gd name="adj1" fmla="val -57067"/>
              <a:gd name="adj2" fmla="val -38130"/>
            </a:avLst>
          </a:prstGeom>
          <a:noFill/>
          <a:ln w="9525" cap="flat" cmpd="sng" algn="ctr">
            <a:solidFill>
              <a:srgbClr val="00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66CCFF"/>
              </a:solidFill>
              <a:effectLst/>
              <a:uLnTx/>
              <a:uFillTx/>
              <a:latin typeface="Segoe UI"/>
              <a:ea typeface="+mn-ea"/>
              <a:cs typeface="+mn-cs"/>
            </a:endParaRPr>
          </a:p>
        </p:txBody>
      </p:sp>
      <p:sp>
        <p:nvSpPr>
          <p:cNvPr id="12" name="Ovale Legende 11"/>
          <p:cNvSpPr/>
          <p:nvPr/>
        </p:nvSpPr>
        <p:spPr>
          <a:xfrm>
            <a:off x="1276876" y="2597150"/>
            <a:ext cx="1200150" cy="1174750"/>
          </a:xfrm>
          <a:prstGeom prst="wedgeEllipseCallout">
            <a:avLst>
              <a:gd name="adj1" fmla="val 88436"/>
              <a:gd name="adj2" fmla="val 17005"/>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66CCFF"/>
              </a:solidFill>
              <a:effectLst/>
              <a:uLnTx/>
              <a:uFillTx/>
              <a:latin typeface="Segoe UI"/>
              <a:ea typeface="+mn-ea"/>
              <a:cs typeface="+mn-cs"/>
            </a:endParaRPr>
          </a:p>
        </p:txBody>
      </p:sp>
      <p:sp>
        <p:nvSpPr>
          <p:cNvPr id="13" name="Ovale Legende 12"/>
          <p:cNvSpPr/>
          <p:nvPr/>
        </p:nvSpPr>
        <p:spPr>
          <a:xfrm>
            <a:off x="2006863" y="4032000"/>
            <a:ext cx="1200150" cy="1174750"/>
          </a:xfrm>
          <a:prstGeom prst="wedgeEllipseCallout">
            <a:avLst>
              <a:gd name="adj1" fmla="val 34997"/>
              <a:gd name="adj2" fmla="val -57049"/>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0000FF"/>
              </a:solidFill>
              <a:effectLst/>
              <a:uLnTx/>
              <a:uFillTx/>
              <a:latin typeface="Segoe UI"/>
              <a:ea typeface="+mn-ea"/>
              <a:cs typeface="+mn-cs"/>
            </a:endParaRPr>
          </a:p>
        </p:txBody>
      </p:sp>
      <p:sp>
        <p:nvSpPr>
          <p:cNvPr id="3" name="Foliennummernplatzhalt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D4BD758-C871-49DC-A050-36A17C18F2FA}" type="slidenum">
              <a:rPr kumimoji="0" lang="de-CH"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de-CH"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9769050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C700"/>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Pause</a:t>
            </a:r>
            <a:endParaRPr lang="de-CH" dirty="0"/>
          </a:p>
        </p:txBody>
      </p:sp>
      <p:pic>
        <p:nvPicPr>
          <p:cNvPr id="1026" name="Picture 2" descr="Kleine Geschichte der Pause | ver.d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78013" y="1656000"/>
            <a:ext cx="8253987" cy="4319587"/>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9483117" y="1275731"/>
            <a:ext cx="1111250" cy="1109900"/>
          </a:xfrm>
          <a:prstGeom prst="ellipse">
            <a:avLst/>
          </a:prstGeom>
          <a:solidFill>
            <a:schemeClr val="tx2">
              <a:lumMod val="95000"/>
              <a:lumOff val="5000"/>
            </a:schemeClr>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smtClean="0">
                <a:solidFill>
                  <a:schemeClr val="bg1"/>
                </a:solidFill>
              </a:rPr>
              <a:t>15’</a:t>
            </a:r>
            <a:endParaRPr lang="de-CH" sz="3200" b="1" dirty="0">
              <a:solidFill>
                <a:schemeClr val="bg1"/>
              </a:solidFill>
            </a:endParaRPr>
          </a:p>
        </p:txBody>
      </p:sp>
      <p:sp>
        <p:nvSpPr>
          <p:cNvPr id="2" name="Foliennummernplatzhalter 1"/>
          <p:cNvSpPr>
            <a:spLocks noGrp="1"/>
          </p:cNvSpPr>
          <p:nvPr>
            <p:ph type="sldNum" sz="quarter" idx="12"/>
          </p:nvPr>
        </p:nvSpPr>
        <p:spPr/>
        <p:txBody>
          <a:bodyPr/>
          <a:lstStyle/>
          <a:p>
            <a:fld id="{5D4BD758-C871-49DC-A050-36A17C18F2FA}" type="slidenum">
              <a:rPr lang="de-CH" smtClean="0"/>
              <a:t>47</a:t>
            </a:fld>
            <a:endParaRPr lang="de-CH"/>
          </a:p>
        </p:txBody>
      </p:sp>
    </p:spTree>
    <p:extLst>
      <p:ext uri="{BB962C8B-B14F-4D97-AF65-F5344CB8AC3E}">
        <p14:creationId xmlns:p14="http://schemas.microsoft.com/office/powerpoint/2010/main" val="976557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a:bodyPr>
          <a:lstStyle/>
          <a:p>
            <a:r>
              <a:rPr lang="de-CH" b="1" i="0" dirty="0" err="1"/>
              <a:t>Konsent</a:t>
            </a:r>
            <a:r>
              <a:rPr lang="de-CH" b="1" i="0" dirty="0"/>
              <a:t> strategische Ziele</a:t>
            </a:r>
          </a:p>
        </p:txBody>
      </p:sp>
      <p:sp>
        <p:nvSpPr>
          <p:cNvPr id="7" name="Titel 6"/>
          <p:cNvSpPr>
            <a:spLocks noGrp="1"/>
          </p:cNvSpPr>
          <p:nvPr>
            <p:ph type="title"/>
          </p:nvPr>
        </p:nvSpPr>
        <p:spPr/>
        <p:txBody>
          <a:bodyPr/>
          <a:lstStyle/>
          <a:p>
            <a:r>
              <a:rPr lang="de-CH" dirty="0" smtClean="0"/>
              <a:t>       Schritt 3</a:t>
            </a:r>
            <a:endParaRPr lang="de-CH" dirty="0"/>
          </a:p>
        </p:txBody>
      </p:sp>
      <p:pic>
        <p:nvPicPr>
          <p:cNvPr id="6"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749306" y="805894"/>
            <a:ext cx="574281" cy="834494"/>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5D4BD758-C871-49DC-A050-36A17C18F2FA}" type="slidenum">
              <a:rPr lang="de-CH" smtClean="0"/>
              <a:t>48</a:t>
            </a:fld>
            <a:endParaRPr lang="de-CH"/>
          </a:p>
        </p:txBody>
      </p:sp>
    </p:spTree>
    <p:extLst>
      <p:ext uri="{BB962C8B-B14F-4D97-AF65-F5344CB8AC3E}">
        <p14:creationId xmlns:p14="http://schemas.microsoft.com/office/powerpoint/2010/main" val="3665632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507105" y="885986"/>
            <a:ext cx="11684895" cy="979487"/>
          </a:xfrm>
        </p:spPr>
        <p:txBody>
          <a:bodyPr/>
          <a:lstStyle/>
          <a:p>
            <a:r>
              <a:rPr lang="de-AT" sz="4000" dirty="0" smtClean="0"/>
              <a:t>Schritt 3</a:t>
            </a:r>
            <a:endParaRPr lang="de-AT" sz="4000" dirty="0"/>
          </a:p>
        </p:txBody>
      </p:sp>
      <p:sp>
        <p:nvSpPr>
          <p:cNvPr id="5" name="Rechteck 4"/>
          <p:cNvSpPr/>
          <p:nvPr/>
        </p:nvSpPr>
        <p:spPr>
          <a:xfrm>
            <a:off x="11280576" y="164638"/>
            <a:ext cx="768085" cy="768085"/>
          </a:xfrm>
          <a:prstGeom prst="rect">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0" name="Rechteck 19"/>
          <p:cNvSpPr/>
          <p:nvPr/>
        </p:nvSpPr>
        <p:spPr>
          <a:xfrm>
            <a:off x="335360" y="6021288"/>
            <a:ext cx="2688299" cy="768085"/>
          </a:xfrm>
          <a:prstGeom prst="rect">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pic>
        <p:nvPicPr>
          <p:cNvPr id="2" name="Grafik 1"/>
          <p:cNvPicPr>
            <a:picLocks noChangeAspect="1"/>
          </p:cNvPicPr>
          <p:nvPr/>
        </p:nvPicPr>
        <p:blipFill>
          <a:blip r:embed="rId3"/>
          <a:stretch>
            <a:fillRect/>
          </a:stretch>
        </p:blipFill>
        <p:spPr>
          <a:xfrm>
            <a:off x="1004348" y="2304100"/>
            <a:ext cx="2694471" cy="2573031"/>
          </a:xfrm>
          <a:prstGeom prst="rect">
            <a:avLst/>
          </a:prstGeom>
        </p:spPr>
      </p:pic>
      <p:pic>
        <p:nvPicPr>
          <p:cNvPr id="6" name="Grafik 5"/>
          <p:cNvPicPr>
            <a:picLocks noChangeAspect="1"/>
          </p:cNvPicPr>
          <p:nvPr/>
        </p:nvPicPr>
        <p:blipFill>
          <a:blip r:embed="rId4"/>
          <a:stretch>
            <a:fillRect/>
          </a:stretch>
        </p:blipFill>
        <p:spPr>
          <a:xfrm>
            <a:off x="4036095" y="2313524"/>
            <a:ext cx="3008468" cy="2563607"/>
          </a:xfrm>
          <a:prstGeom prst="rect">
            <a:avLst/>
          </a:prstGeom>
        </p:spPr>
      </p:pic>
      <p:pic>
        <p:nvPicPr>
          <p:cNvPr id="8" name="Grafik 7"/>
          <p:cNvPicPr>
            <a:picLocks noChangeAspect="1"/>
          </p:cNvPicPr>
          <p:nvPr/>
        </p:nvPicPr>
        <p:blipFill>
          <a:blip r:embed="rId5"/>
          <a:stretch>
            <a:fillRect/>
          </a:stretch>
        </p:blipFill>
        <p:spPr>
          <a:xfrm>
            <a:off x="7381840" y="1937896"/>
            <a:ext cx="3898736" cy="3681537"/>
          </a:xfrm>
          <a:prstGeom prst="rect">
            <a:avLst/>
          </a:prstGeom>
        </p:spPr>
      </p:pic>
      <p:sp>
        <p:nvSpPr>
          <p:cNvPr id="7" name="Foliennummernplatzhalter 6"/>
          <p:cNvSpPr>
            <a:spLocks noGrp="1"/>
          </p:cNvSpPr>
          <p:nvPr>
            <p:ph type="sldNum" sz="quarter" idx="12"/>
          </p:nvPr>
        </p:nvSpPr>
        <p:spPr/>
        <p:txBody>
          <a:bodyPr/>
          <a:lstStyle/>
          <a:p>
            <a:fld id="{10F43334-FC2F-4D71-B0F1-B4AE512E37E5}" type="slidenum">
              <a:rPr lang="de-AT" smtClean="0"/>
              <a:t>49</a:t>
            </a:fld>
            <a:endParaRPr lang="de-AT" dirty="0"/>
          </a:p>
        </p:txBody>
      </p:sp>
    </p:spTree>
    <p:extLst>
      <p:ext uri="{BB962C8B-B14F-4D97-AF65-F5344CB8AC3E}">
        <p14:creationId xmlns:p14="http://schemas.microsoft.com/office/powerpoint/2010/main" val="1112128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1543050"/>
            <a:ext cx="6685259" cy="4728374"/>
          </a:xfrm>
        </p:spPr>
      </p:pic>
      <p:sp>
        <p:nvSpPr>
          <p:cNvPr id="2" name="Inhaltsplatzhalter 1"/>
          <p:cNvSpPr>
            <a:spLocks noGrp="1"/>
          </p:cNvSpPr>
          <p:nvPr>
            <p:ph sz="half" idx="2"/>
          </p:nvPr>
        </p:nvSpPr>
        <p:spPr>
          <a:xfrm>
            <a:off x="6192000" y="1951424"/>
            <a:ext cx="5472000" cy="4320000"/>
          </a:xfrm>
        </p:spPr>
        <p:txBody>
          <a:bodyPr>
            <a:normAutofit fontScale="92500" lnSpcReduction="10000"/>
          </a:bodyPr>
          <a:lstStyle/>
          <a:p>
            <a:r>
              <a:rPr lang="de-CH" dirty="0" smtClean="0"/>
              <a:t>Was bedeutet Wandel für mich und wie gehe ich persönlich mit Veränderungen um?</a:t>
            </a:r>
          </a:p>
          <a:p>
            <a:r>
              <a:rPr lang="de-CH" dirty="0" smtClean="0"/>
              <a:t>Warum gehen wir nicht alle gleich damit um?</a:t>
            </a:r>
          </a:p>
          <a:p>
            <a:r>
              <a:rPr lang="de-CH" dirty="0" smtClean="0"/>
              <a:t>Ist Veränderung wichtig/notwendig für unser Team/unsere Schule? Inwiefern?</a:t>
            </a:r>
          </a:p>
          <a:p>
            <a:r>
              <a:rPr lang="de-CH" dirty="0" smtClean="0"/>
              <a:t> Was müssen wir tun, um unsere Schule gemeinsam auf einem guten Weg weiterentwickeln zu können?</a:t>
            </a:r>
          </a:p>
        </p:txBody>
      </p:sp>
      <p:sp>
        <p:nvSpPr>
          <p:cNvPr id="6" name="Titel 5"/>
          <p:cNvSpPr>
            <a:spLocks noGrp="1"/>
          </p:cNvSpPr>
          <p:nvPr>
            <p:ph type="title"/>
          </p:nvPr>
        </p:nvSpPr>
        <p:spPr/>
        <p:txBody>
          <a:bodyPr/>
          <a:lstStyle/>
          <a:p>
            <a:r>
              <a:rPr lang="de-CH" sz="3200" dirty="0" smtClean="0"/>
              <a:t>Diskutiert zu dritt oder zu viert!</a:t>
            </a:r>
            <a:endParaRPr lang="de-CH" sz="3200" dirty="0"/>
          </a:p>
        </p:txBody>
      </p:sp>
      <p:sp>
        <p:nvSpPr>
          <p:cNvPr id="4" name="Foliennummernplatzhalter 3"/>
          <p:cNvSpPr>
            <a:spLocks noGrp="1"/>
          </p:cNvSpPr>
          <p:nvPr>
            <p:ph type="sldNum" sz="quarter" idx="12"/>
          </p:nvPr>
        </p:nvSpPr>
        <p:spPr/>
        <p:txBody>
          <a:bodyPr/>
          <a:lstStyle/>
          <a:p>
            <a:fld id="{5D4BD758-C871-49DC-A050-36A17C18F2FA}" type="slidenum">
              <a:rPr lang="de-CH" smtClean="0"/>
              <a:t>5</a:t>
            </a:fld>
            <a:endParaRPr lang="de-CH"/>
          </a:p>
        </p:txBody>
      </p:sp>
    </p:spTree>
    <p:extLst>
      <p:ext uri="{BB962C8B-B14F-4D97-AF65-F5344CB8AC3E}">
        <p14:creationId xmlns:p14="http://schemas.microsoft.com/office/powerpoint/2010/main" val="906722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CH" dirty="0" smtClean="0"/>
              <a:t>Strategische Ziele festlegen</a:t>
            </a:r>
            <a:endParaRPr lang="de-CH" dirty="0"/>
          </a:p>
        </p:txBody>
      </p:sp>
      <p:pic>
        <p:nvPicPr>
          <p:cNvPr id="9" name="Inhaltsplatzhalter 8"/>
          <p:cNvPicPr>
            <a:picLocks noGrp="1" noChangeAspect="1"/>
          </p:cNvPicPr>
          <p:nvPr>
            <p:ph idx="1"/>
          </p:nvPr>
        </p:nvPicPr>
        <p:blipFill>
          <a:blip r:embed="rId3"/>
          <a:stretch>
            <a:fillRect/>
          </a:stretch>
        </p:blipFill>
        <p:spPr>
          <a:xfrm>
            <a:off x="285345" y="2076129"/>
            <a:ext cx="11493905" cy="4027616"/>
          </a:xfrm>
          <a:prstGeom prst="rect">
            <a:avLst/>
          </a:prstGeom>
        </p:spPr>
      </p:pic>
      <p:sp>
        <p:nvSpPr>
          <p:cNvPr id="2" name="Pfeil nach unten 1"/>
          <p:cNvSpPr/>
          <p:nvPr/>
        </p:nvSpPr>
        <p:spPr>
          <a:xfrm>
            <a:off x="7569200" y="1383979"/>
            <a:ext cx="977900" cy="1384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Foliennummernplatzhalter 5"/>
          <p:cNvSpPr>
            <a:spLocks noGrp="1"/>
          </p:cNvSpPr>
          <p:nvPr>
            <p:ph type="sldNum" sz="quarter" idx="12"/>
          </p:nvPr>
        </p:nvSpPr>
        <p:spPr/>
        <p:txBody>
          <a:bodyPr/>
          <a:lstStyle/>
          <a:p>
            <a:fld id="{5D4BD758-C871-49DC-A050-36A17C18F2FA}" type="slidenum">
              <a:rPr lang="de-CH" smtClean="0"/>
              <a:t>50</a:t>
            </a:fld>
            <a:endParaRPr lang="de-CH"/>
          </a:p>
        </p:txBody>
      </p:sp>
    </p:spTree>
    <p:extLst>
      <p:ext uri="{BB962C8B-B14F-4D97-AF65-F5344CB8AC3E}">
        <p14:creationId xmlns:p14="http://schemas.microsoft.com/office/powerpoint/2010/main" val="3685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3"/>
          <a:stretch>
            <a:fillRect/>
          </a:stretch>
        </p:blipFill>
        <p:spPr>
          <a:xfrm>
            <a:off x="1339200" y="2050900"/>
            <a:ext cx="3735626" cy="3073700"/>
          </a:xfrm>
          <a:prstGeom prst="rect">
            <a:avLst/>
          </a:prstGeom>
        </p:spPr>
      </p:pic>
      <p:sp>
        <p:nvSpPr>
          <p:cNvPr id="8" name="Inhaltsplatzhalter 7"/>
          <p:cNvSpPr>
            <a:spLocks noGrp="1"/>
          </p:cNvSpPr>
          <p:nvPr>
            <p:ph sz="half" idx="2"/>
          </p:nvPr>
        </p:nvSpPr>
        <p:spPr>
          <a:xfrm>
            <a:off x="5676900" y="1872000"/>
            <a:ext cx="6095099" cy="4320000"/>
          </a:xfrm>
        </p:spPr>
        <p:txBody>
          <a:bodyPr/>
          <a:lstStyle/>
          <a:p>
            <a:r>
              <a:rPr lang="de-CH" dirty="0" smtClean="0"/>
              <a:t>Strategischen </a:t>
            </a:r>
            <a:r>
              <a:rPr lang="de-CH" dirty="0"/>
              <a:t>Ziele </a:t>
            </a:r>
            <a:r>
              <a:rPr lang="de-CH" dirty="0" smtClean="0"/>
              <a:t>definitiv festlegen</a:t>
            </a:r>
          </a:p>
          <a:p>
            <a:pPr lvl="1"/>
            <a:r>
              <a:rPr lang="de-CH" dirty="0"/>
              <a:t>j</a:t>
            </a:r>
            <a:r>
              <a:rPr lang="de-CH" dirty="0" smtClean="0"/>
              <a:t>a </a:t>
            </a:r>
          </a:p>
          <a:p>
            <a:pPr lvl="1"/>
            <a:r>
              <a:rPr lang="de-CH" dirty="0"/>
              <a:t>n</a:t>
            </a:r>
            <a:r>
              <a:rPr lang="de-CH" dirty="0" smtClean="0"/>
              <a:t>ein</a:t>
            </a:r>
          </a:p>
        </p:txBody>
      </p:sp>
      <p:sp>
        <p:nvSpPr>
          <p:cNvPr id="6" name="Titel 5"/>
          <p:cNvSpPr>
            <a:spLocks noGrp="1"/>
          </p:cNvSpPr>
          <p:nvPr>
            <p:ph type="title"/>
          </p:nvPr>
        </p:nvSpPr>
        <p:spPr>
          <a:xfrm>
            <a:off x="622450" y="936000"/>
            <a:ext cx="11160000" cy="720000"/>
          </a:xfrm>
        </p:spPr>
        <p:txBody>
          <a:bodyPr/>
          <a:lstStyle/>
          <a:p>
            <a:r>
              <a:rPr lang="de-CH" sz="3600" dirty="0" smtClean="0"/>
              <a:t>Gemeinsame Beschlussfassung</a:t>
            </a:r>
            <a:endParaRPr lang="de-CH" sz="3600" dirty="0"/>
          </a:p>
        </p:txBody>
      </p:sp>
      <p:sp>
        <p:nvSpPr>
          <p:cNvPr id="2" name="Ovale Legende 1"/>
          <p:cNvSpPr/>
          <p:nvPr/>
        </p:nvSpPr>
        <p:spPr>
          <a:xfrm>
            <a:off x="3937000" y="2413000"/>
            <a:ext cx="1200150" cy="1174750"/>
          </a:xfrm>
          <a:prstGeom prst="wedgeEllipseCallout">
            <a:avLst>
              <a:gd name="adj1" fmla="val -68707"/>
              <a:gd name="adj2" fmla="val 33762"/>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0" name="Ovale Legende 9"/>
          <p:cNvSpPr/>
          <p:nvPr/>
        </p:nvSpPr>
        <p:spPr>
          <a:xfrm>
            <a:off x="2674526" y="2076150"/>
            <a:ext cx="1200150" cy="1174750"/>
          </a:xfrm>
          <a:prstGeom prst="wedgeEllipseCallout">
            <a:avLst>
              <a:gd name="adj1" fmla="val -3627"/>
              <a:gd name="adj2" fmla="val 65653"/>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1" name="Ovale Legende 10"/>
          <p:cNvSpPr/>
          <p:nvPr/>
        </p:nvSpPr>
        <p:spPr>
          <a:xfrm>
            <a:off x="3305763" y="3852875"/>
            <a:ext cx="1200150" cy="1174750"/>
          </a:xfrm>
          <a:prstGeom prst="wedgeEllipseCallout">
            <a:avLst>
              <a:gd name="adj1" fmla="val -57067"/>
              <a:gd name="adj2" fmla="val -38130"/>
            </a:avLst>
          </a:prstGeom>
          <a:noFill/>
          <a:ln w="9525" cap="flat" cmpd="sng" algn="ctr">
            <a:solidFill>
              <a:srgbClr val="00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2" name="Ovale Legende 11"/>
          <p:cNvSpPr/>
          <p:nvPr/>
        </p:nvSpPr>
        <p:spPr>
          <a:xfrm>
            <a:off x="1276876" y="2597150"/>
            <a:ext cx="1200150" cy="1174750"/>
          </a:xfrm>
          <a:prstGeom prst="wedgeEllipseCallout">
            <a:avLst>
              <a:gd name="adj1" fmla="val 88436"/>
              <a:gd name="adj2" fmla="val 17005"/>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3" name="Ovale Legende 12"/>
          <p:cNvSpPr/>
          <p:nvPr/>
        </p:nvSpPr>
        <p:spPr>
          <a:xfrm>
            <a:off x="2006863" y="4032000"/>
            <a:ext cx="1200150" cy="1174750"/>
          </a:xfrm>
          <a:prstGeom prst="wedgeEllipseCallout">
            <a:avLst>
              <a:gd name="adj1" fmla="val 34997"/>
              <a:gd name="adj2" fmla="val -57049"/>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de-CH"/>
          </a:p>
        </p:txBody>
      </p:sp>
      <p:pic>
        <p:nvPicPr>
          <p:cNvPr id="1026" name="Picture 2" descr="Ausrufezeichen Vektorgrafiken und Vektor-Icons zum kostenlosen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18510" y="2978980"/>
            <a:ext cx="1316239" cy="1316239"/>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5D4BD758-C871-49DC-A050-36A17C18F2FA}" type="slidenum">
              <a:rPr lang="de-CH" smtClean="0"/>
              <a:t>51</a:t>
            </a:fld>
            <a:endParaRPr lang="de-CH"/>
          </a:p>
        </p:txBody>
      </p:sp>
    </p:spTree>
    <p:extLst>
      <p:ext uri="{BB962C8B-B14F-4D97-AF65-F5344CB8AC3E}">
        <p14:creationId xmlns:p14="http://schemas.microsoft.com/office/powerpoint/2010/main" val="19531885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de-CH" b="1" i="0" dirty="0" smtClean="0"/>
              <a:t>Bausteine </a:t>
            </a:r>
            <a:r>
              <a:rPr lang="de-CH" b="1" i="0" dirty="0"/>
              <a:t>für die Umsetzung der festgelegten strategischen Ziele</a:t>
            </a:r>
            <a:endParaRPr lang="de-CH" i="0" dirty="0"/>
          </a:p>
        </p:txBody>
      </p:sp>
      <p:sp>
        <p:nvSpPr>
          <p:cNvPr id="7" name="Titel 6"/>
          <p:cNvSpPr>
            <a:spLocks noGrp="1"/>
          </p:cNvSpPr>
          <p:nvPr>
            <p:ph type="title"/>
          </p:nvPr>
        </p:nvSpPr>
        <p:spPr/>
        <p:txBody>
          <a:bodyPr/>
          <a:lstStyle/>
          <a:p>
            <a:r>
              <a:rPr lang="de-CH" dirty="0" smtClean="0"/>
              <a:t>       Schritt 4</a:t>
            </a:r>
            <a:endParaRPr lang="de-CH" dirty="0"/>
          </a:p>
        </p:txBody>
      </p:sp>
      <p:pic>
        <p:nvPicPr>
          <p:cNvPr id="6"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749306" y="805894"/>
            <a:ext cx="574281" cy="834494"/>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5D4BD758-C871-49DC-A050-36A17C18F2FA}" type="slidenum">
              <a:rPr lang="de-CH" smtClean="0"/>
              <a:t>52</a:t>
            </a:fld>
            <a:endParaRPr lang="de-CH"/>
          </a:p>
        </p:txBody>
      </p:sp>
    </p:spTree>
    <p:extLst>
      <p:ext uri="{BB962C8B-B14F-4D97-AF65-F5344CB8AC3E}">
        <p14:creationId xmlns:p14="http://schemas.microsoft.com/office/powerpoint/2010/main" val="461239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507105" y="885986"/>
            <a:ext cx="11684895" cy="979487"/>
          </a:xfrm>
        </p:spPr>
        <p:txBody>
          <a:bodyPr/>
          <a:lstStyle/>
          <a:p>
            <a:r>
              <a:rPr lang="de-AT" sz="4000" dirty="0" smtClean="0"/>
              <a:t>Schritt </a:t>
            </a:r>
            <a:r>
              <a:rPr lang="de-AT" sz="4000" dirty="0"/>
              <a:t>4</a:t>
            </a:r>
          </a:p>
        </p:txBody>
      </p:sp>
      <p:sp>
        <p:nvSpPr>
          <p:cNvPr id="5" name="Rechteck 4"/>
          <p:cNvSpPr/>
          <p:nvPr/>
        </p:nvSpPr>
        <p:spPr>
          <a:xfrm>
            <a:off x="11280576" y="164638"/>
            <a:ext cx="768085" cy="768085"/>
          </a:xfrm>
          <a:prstGeom prst="rect">
            <a:avLst/>
          </a:prstGeom>
          <a:solidFill>
            <a:srgbClr val="FF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0" name="Rechteck 19"/>
          <p:cNvSpPr/>
          <p:nvPr/>
        </p:nvSpPr>
        <p:spPr>
          <a:xfrm>
            <a:off x="335360" y="6021288"/>
            <a:ext cx="2688299" cy="768085"/>
          </a:xfrm>
          <a:prstGeom prst="rect">
            <a:avLst/>
          </a:prstGeom>
          <a:solidFill>
            <a:srgbClr val="FF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pic>
        <p:nvPicPr>
          <p:cNvPr id="2" name="Grafik 1"/>
          <p:cNvPicPr>
            <a:picLocks noChangeAspect="1"/>
          </p:cNvPicPr>
          <p:nvPr/>
        </p:nvPicPr>
        <p:blipFill>
          <a:blip r:embed="rId3"/>
          <a:stretch>
            <a:fillRect/>
          </a:stretch>
        </p:blipFill>
        <p:spPr>
          <a:xfrm>
            <a:off x="1004348" y="2304100"/>
            <a:ext cx="2694471" cy="2573031"/>
          </a:xfrm>
          <a:prstGeom prst="rect">
            <a:avLst/>
          </a:prstGeom>
        </p:spPr>
      </p:pic>
      <p:pic>
        <p:nvPicPr>
          <p:cNvPr id="6" name="Grafik 5"/>
          <p:cNvPicPr>
            <a:picLocks noChangeAspect="1"/>
          </p:cNvPicPr>
          <p:nvPr/>
        </p:nvPicPr>
        <p:blipFill>
          <a:blip r:embed="rId4"/>
          <a:stretch>
            <a:fillRect/>
          </a:stretch>
        </p:blipFill>
        <p:spPr>
          <a:xfrm>
            <a:off x="4036095" y="2304100"/>
            <a:ext cx="3008468" cy="2563607"/>
          </a:xfrm>
          <a:prstGeom prst="rect">
            <a:avLst/>
          </a:prstGeom>
        </p:spPr>
      </p:pic>
      <p:pic>
        <p:nvPicPr>
          <p:cNvPr id="8" name="Grafik 7"/>
          <p:cNvPicPr>
            <a:picLocks noChangeAspect="1"/>
          </p:cNvPicPr>
          <p:nvPr/>
        </p:nvPicPr>
        <p:blipFill>
          <a:blip r:embed="rId5"/>
          <a:stretch>
            <a:fillRect/>
          </a:stretch>
        </p:blipFill>
        <p:spPr>
          <a:xfrm>
            <a:off x="7381840" y="1937896"/>
            <a:ext cx="3898736" cy="3681537"/>
          </a:xfrm>
          <a:prstGeom prst="rect">
            <a:avLst/>
          </a:prstGeom>
        </p:spPr>
      </p:pic>
      <p:sp>
        <p:nvSpPr>
          <p:cNvPr id="7" name="Foliennummernplatzhalter 6"/>
          <p:cNvSpPr>
            <a:spLocks noGrp="1"/>
          </p:cNvSpPr>
          <p:nvPr>
            <p:ph type="sldNum" sz="quarter" idx="12"/>
          </p:nvPr>
        </p:nvSpPr>
        <p:spPr/>
        <p:txBody>
          <a:bodyPr/>
          <a:lstStyle/>
          <a:p>
            <a:fld id="{10F43334-FC2F-4D71-B0F1-B4AE512E37E5}" type="slidenum">
              <a:rPr lang="de-AT" smtClean="0"/>
              <a:t>53</a:t>
            </a:fld>
            <a:endParaRPr lang="de-AT" dirty="0"/>
          </a:p>
        </p:txBody>
      </p:sp>
    </p:spTree>
    <p:extLst>
      <p:ext uri="{BB962C8B-B14F-4D97-AF65-F5344CB8AC3E}">
        <p14:creationId xmlns:p14="http://schemas.microsoft.com/office/powerpoint/2010/main" val="503179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5D4BD758-C871-49DC-A050-36A17C18F2FA}" type="slidenum">
              <a:rPr lang="de-CH" smtClean="0"/>
              <a:t>54</a:t>
            </a:fld>
            <a:endParaRPr lang="de-CH"/>
          </a:p>
        </p:txBody>
      </p:sp>
      <p:pic>
        <p:nvPicPr>
          <p:cNvPr id="4" name="Grafik 3"/>
          <p:cNvPicPr>
            <a:picLocks noChangeAspect="1"/>
          </p:cNvPicPr>
          <p:nvPr/>
        </p:nvPicPr>
        <p:blipFill>
          <a:blip r:embed="rId3"/>
          <a:stretch>
            <a:fillRect/>
          </a:stretch>
        </p:blipFill>
        <p:spPr>
          <a:xfrm>
            <a:off x="2053894" y="1608992"/>
            <a:ext cx="8154538" cy="5249008"/>
          </a:xfrm>
          <a:prstGeom prst="rect">
            <a:avLst/>
          </a:prstGeom>
        </p:spPr>
      </p:pic>
      <p:sp>
        <p:nvSpPr>
          <p:cNvPr id="9" name="Pfeil nach unten 8"/>
          <p:cNvSpPr/>
          <p:nvPr/>
        </p:nvSpPr>
        <p:spPr>
          <a:xfrm>
            <a:off x="3623276" y="273079"/>
            <a:ext cx="1727470" cy="15758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dirty="0" smtClean="0"/>
              <a:t>Bausteine</a:t>
            </a:r>
            <a:endParaRPr lang="de-CH" dirty="0"/>
          </a:p>
        </p:txBody>
      </p:sp>
      <p:sp>
        <p:nvSpPr>
          <p:cNvPr id="13" name="Pfeil nach unten 12"/>
          <p:cNvSpPr/>
          <p:nvPr/>
        </p:nvSpPr>
        <p:spPr>
          <a:xfrm>
            <a:off x="7905996" y="273079"/>
            <a:ext cx="836579" cy="15758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sz="1100" dirty="0"/>
              <a:t>j</a:t>
            </a:r>
            <a:r>
              <a:rPr lang="de-CH" sz="1100" dirty="0" smtClean="0"/>
              <a:t>a, nein</a:t>
            </a:r>
            <a:endParaRPr lang="de-CH" sz="1100" dirty="0"/>
          </a:p>
        </p:txBody>
      </p:sp>
      <p:sp>
        <p:nvSpPr>
          <p:cNvPr id="10" name="Pfeil nach unten 9"/>
          <p:cNvSpPr/>
          <p:nvPr/>
        </p:nvSpPr>
        <p:spPr>
          <a:xfrm>
            <a:off x="8966709" y="273078"/>
            <a:ext cx="1054658" cy="15758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sz="1100" dirty="0" smtClean="0"/>
              <a:t>Baustein Veröffentlichung</a:t>
            </a:r>
            <a:endParaRPr lang="de-CH" sz="1100" dirty="0"/>
          </a:p>
        </p:txBody>
      </p:sp>
    </p:spTree>
    <p:extLst>
      <p:ext uri="{BB962C8B-B14F-4D97-AF65-F5344CB8AC3E}">
        <p14:creationId xmlns:p14="http://schemas.microsoft.com/office/powerpoint/2010/main" val="21570788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611999" y="905750"/>
            <a:ext cx="11160000" cy="720000"/>
          </a:xfrm>
        </p:spPr>
        <p:txBody>
          <a:bodyPr/>
          <a:lstStyle/>
          <a:p>
            <a:r>
              <a:rPr lang="de-CH" sz="3600" dirty="0" smtClean="0"/>
              <a:t>Arbeitsphase</a:t>
            </a:r>
            <a:endParaRPr lang="de-CH" sz="3600" dirty="0"/>
          </a:p>
        </p:txBody>
      </p:sp>
      <p:pic>
        <p:nvPicPr>
          <p:cNvPr id="12" name="Inhaltsplatzhalter 11"/>
          <p:cNvPicPr>
            <a:picLocks noGrp="1" noChangeAspect="1"/>
          </p:cNvPicPr>
          <p:nvPr>
            <p:ph sz="half" idx="1"/>
          </p:nvPr>
        </p:nvPicPr>
        <p:blipFill>
          <a:blip r:embed="rId3"/>
          <a:stretch>
            <a:fillRect/>
          </a:stretch>
        </p:blipFill>
        <p:spPr>
          <a:xfrm>
            <a:off x="884374" y="1625750"/>
            <a:ext cx="10321890" cy="3974990"/>
          </a:xfrm>
          <a:prstGeom prst="rect">
            <a:avLst/>
          </a:prstGeom>
        </p:spPr>
      </p:pic>
      <p:sp>
        <p:nvSpPr>
          <p:cNvPr id="14" name="Ellipse 13"/>
          <p:cNvSpPr/>
          <p:nvPr/>
        </p:nvSpPr>
        <p:spPr>
          <a:xfrm>
            <a:off x="1281413" y="5431420"/>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a:t>3</a:t>
            </a:r>
            <a:r>
              <a:rPr lang="de-CH" sz="3200" b="1" dirty="0" smtClean="0"/>
              <a:t>’</a:t>
            </a:r>
            <a:endParaRPr lang="de-CH" sz="3200" b="1" dirty="0"/>
          </a:p>
        </p:txBody>
      </p:sp>
      <p:sp>
        <p:nvSpPr>
          <p:cNvPr id="15" name="Ellipse 14"/>
          <p:cNvSpPr/>
          <p:nvPr/>
        </p:nvSpPr>
        <p:spPr>
          <a:xfrm>
            <a:off x="4298275" y="5455109"/>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smtClean="0"/>
              <a:t>10’</a:t>
            </a:r>
            <a:endParaRPr lang="de-CH" sz="3200" b="1" dirty="0"/>
          </a:p>
        </p:txBody>
      </p:sp>
      <p:sp>
        <p:nvSpPr>
          <p:cNvPr id="16" name="Ellipse 15"/>
          <p:cNvSpPr/>
          <p:nvPr/>
        </p:nvSpPr>
        <p:spPr>
          <a:xfrm>
            <a:off x="8528938" y="5442100"/>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smtClean="0"/>
              <a:t>30’</a:t>
            </a:r>
            <a:endParaRPr lang="de-CH" sz="3200" b="1" dirty="0"/>
          </a:p>
        </p:txBody>
      </p:sp>
      <p:sp>
        <p:nvSpPr>
          <p:cNvPr id="2" name="Foliennummernplatzhalter 1"/>
          <p:cNvSpPr>
            <a:spLocks noGrp="1"/>
          </p:cNvSpPr>
          <p:nvPr>
            <p:ph type="sldNum" sz="quarter" idx="12"/>
          </p:nvPr>
        </p:nvSpPr>
        <p:spPr/>
        <p:txBody>
          <a:bodyPr/>
          <a:lstStyle/>
          <a:p>
            <a:fld id="{5D4BD758-C871-49DC-A050-36A17C18F2FA}" type="slidenum">
              <a:rPr lang="de-CH" smtClean="0"/>
              <a:t>55</a:t>
            </a:fld>
            <a:endParaRPr lang="de-CH"/>
          </a:p>
        </p:txBody>
      </p:sp>
    </p:spTree>
    <p:extLst>
      <p:ext uri="{BB962C8B-B14F-4D97-AF65-F5344CB8AC3E}">
        <p14:creationId xmlns:p14="http://schemas.microsoft.com/office/powerpoint/2010/main" val="5911120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 name="Inhaltsplatzhalter 13"/>
          <p:cNvSpPr>
            <a:spLocks noGrp="1"/>
          </p:cNvSpPr>
          <p:nvPr>
            <p:ph idx="1"/>
          </p:nvPr>
        </p:nvSpPr>
        <p:spPr>
          <a:xfrm>
            <a:off x="619200" y="2276272"/>
            <a:ext cx="11160000" cy="3915728"/>
          </a:xfrm>
        </p:spPr>
        <p:txBody>
          <a:bodyPr>
            <a:normAutofit/>
          </a:bodyPr>
          <a:lstStyle/>
          <a:p>
            <a:r>
              <a:rPr lang="de-CH" sz="4000" dirty="0" smtClean="0"/>
              <a:t>Mit Hilfe welcher Bausteine wollen wir die strategischen Ziele erreichen?</a:t>
            </a:r>
          </a:p>
          <a:p>
            <a:r>
              <a:rPr lang="de-CH" sz="4000" dirty="0" smtClean="0"/>
              <a:t>Können auch andere Bausteine, welche nicht direkt zum strategischen Ziel gehören, helfen das strategische Ziel zu erreichen? Und warum?</a:t>
            </a:r>
          </a:p>
          <a:p>
            <a:pPr marL="0" indent="0">
              <a:buNone/>
            </a:pPr>
            <a:endParaRPr lang="de-CH" sz="4000" dirty="0"/>
          </a:p>
        </p:txBody>
      </p:sp>
      <p:sp>
        <p:nvSpPr>
          <p:cNvPr id="4" name="Titel 3"/>
          <p:cNvSpPr>
            <a:spLocks noGrp="1"/>
          </p:cNvSpPr>
          <p:nvPr>
            <p:ph type="title"/>
          </p:nvPr>
        </p:nvSpPr>
        <p:spPr/>
        <p:txBody>
          <a:bodyPr/>
          <a:lstStyle/>
          <a:p>
            <a:r>
              <a:rPr lang="de-CH" dirty="0" smtClean="0"/>
              <a:t>THINK – ALLEINE DENKEN</a:t>
            </a:r>
            <a:endParaRPr lang="de-CH" dirty="0"/>
          </a:p>
        </p:txBody>
      </p:sp>
      <p:pic>
        <p:nvPicPr>
          <p:cNvPr id="17" name="Grafik 16"/>
          <p:cNvPicPr>
            <a:picLocks noChangeAspect="1"/>
          </p:cNvPicPr>
          <p:nvPr/>
        </p:nvPicPr>
        <p:blipFill>
          <a:blip r:embed="rId3"/>
          <a:stretch>
            <a:fillRect/>
          </a:stretch>
        </p:blipFill>
        <p:spPr>
          <a:xfrm>
            <a:off x="10728723" y="0"/>
            <a:ext cx="1463277" cy="2314261"/>
          </a:xfrm>
          <a:prstGeom prst="rect">
            <a:avLst/>
          </a:prstGeom>
        </p:spPr>
      </p:pic>
      <p:sp>
        <p:nvSpPr>
          <p:cNvPr id="18" name="Ellipse 17"/>
          <p:cNvSpPr/>
          <p:nvPr/>
        </p:nvSpPr>
        <p:spPr>
          <a:xfrm>
            <a:off x="8698419" y="521422"/>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a:t>3</a:t>
            </a:r>
            <a:r>
              <a:rPr lang="de-CH" sz="3200" b="1" dirty="0" smtClean="0"/>
              <a:t>’</a:t>
            </a:r>
            <a:endParaRPr lang="de-CH" sz="3200" b="1" dirty="0"/>
          </a:p>
        </p:txBody>
      </p:sp>
      <p:sp>
        <p:nvSpPr>
          <p:cNvPr id="2" name="Foliennummernplatzhalter 1"/>
          <p:cNvSpPr>
            <a:spLocks noGrp="1"/>
          </p:cNvSpPr>
          <p:nvPr>
            <p:ph type="sldNum" sz="quarter" idx="12"/>
          </p:nvPr>
        </p:nvSpPr>
        <p:spPr/>
        <p:txBody>
          <a:bodyPr/>
          <a:lstStyle/>
          <a:p>
            <a:fld id="{5D4BD758-C871-49DC-A050-36A17C18F2FA}" type="slidenum">
              <a:rPr lang="de-CH" smtClean="0"/>
              <a:t>56</a:t>
            </a:fld>
            <a:endParaRPr lang="de-CH"/>
          </a:p>
        </p:txBody>
      </p:sp>
    </p:spTree>
    <p:extLst>
      <p:ext uri="{BB962C8B-B14F-4D97-AF65-F5344CB8AC3E}">
        <p14:creationId xmlns:p14="http://schemas.microsoft.com/office/powerpoint/2010/main" val="32245744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 name="Inhaltsplatzhalter 13"/>
          <p:cNvSpPr>
            <a:spLocks noGrp="1"/>
          </p:cNvSpPr>
          <p:nvPr>
            <p:ph idx="1"/>
          </p:nvPr>
        </p:nvSpPr>
        <p:spPr>
          <a:xfrm>
            <a:off x="619200" y="2276272"/>
            <a:ext cx="11160000" cy="3915728"/>
          </a:xfrm>
        </p:spPr>
        <p:txBody>
          <a:bodyPr>
            <a:normAutofit/>
          </a:bodyPr>
          <a:lstStyle/>
          <a:p>
            <a:r>
              <a:rPr lang="de-CH" sz="4000" dirty="0" smtClean="0"/>
              <a:t>Tauscht eure Überlegungen aus:</a:t>
            </a:r>
          </a:p>
          <a:p>
            <a:pPr lvl="1"/>
            <a:r>
              <a:rPr lang="de-CH" sz="3200" dirty="0" smtClean="0"/>
              <a:t>Wo seid ihr euch einig? </a:t>
            </a:r>
          </a:p>
          <a:p>
            <a:pPr lvl="1"/>
            <a:r>
              <a:rPr lang="de-CH" sz="3200" dirty="0" smtClean="0"/>
              <a:t>Was sieht ihr anders, warum?</a:t>
            </a:r>
          </a:p>
          <a:p>
            <a:pPr lvl="1"/>
            <a:r>
              <a:rPr lang="de-CH" sz="3200" dirty="0" smtClean="0"/>
              <a:t>Wurden die obligatorischen Bausteine bereits miteinbezogen? Wenn nein, was könnten die Gründe dafür sein?</a:t>
            </a:r>
          </a:p>
        </p:txBody>
      </p:sp>
      <p:sp>
        <p:nvSpPr>
          <p:cNvPr id="4" name="Titel 3"/>
          <p:cNvSpPr>
            <a:spLocks noGrp="1"/>
          </p:cNvSpPr>
          <p:nvPr>
            <p:ph type="title"/>
          </p:nvPr>
        </p:nvSpPr>
        <p:spPr/>
        <p:txBody>
          <a:bodyPr/>
          <a:lstStyle/>
          <a:p>
            <a:r>
              <a:rPr lang="de-CH" dirty="0" smtClean="0"/>
              <a:t>PAIR - AUSTAUSCHEN</a:t>
            </a:r>
            <a:endParaRPr lang="de-CH" dirty="0"/>
          </a:p>
        </p:txBody>
      </p:sp>
      <p:pic>
        <p:nvPicPr>
          <p:cNvPr id="2" name="Grafik 1"/>
          <p:cNvPicPr>
            <a:picLocks noChangeAspect="1"/>
          </p:cNvPicPr>
          <p:nvPr/>
        </p:nvPicPr>
        <p:blipFill>
          <a:blip r:embed="rId3"/>
          <a:stretch>
            <a:fillRect/>
          </a:stretch>
        </p:blipFill>
        <p:spPr>
          <a:xfrm>
            <a:off x="9810954" y="0"/>
            <a:ext cx="2338459" cy="1965515"/>
          </a:xfrm>
          <a:prstGeom prst="rect">
            <a:avLst/>
          </a:prstGeom>
        </p:spPr>
      </p:pic>
      <p:sp>
        <p:nvSpPr>
          <p:cNvPr id="8" name="Ellipse 7"/>
          <p:cNvSpPr/>
          <p:nvPr/>
        </p:nvSpPr>
        <p:spPr>
          <a:xfrm>
            <a:off x="8387134" y="521422"/>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smtClean="0"/>
              <a:t>10’</a:t>
            </a:r>
            <a:endParaRPr lang="de-CH" sz="3200" b="1" dirty="0"/>
          </a:p>
        </p:txBody>
      </p:sp>
      <p:sp>
        <p:nvSpPr>
          <p:cNvPr id="3" name="Foliennummernplatzhalter 2"/>
          <p:cNvSpPr>
            <a:spLocks noGrp="1"/>
          </p:cNvSpPr>
          <p:nvPr>
            <p:ph type="sldNum" sz="quarter" idx="12"/>
          </p:nvPr>
        </p:nvSpPr>
        <p:spPr/>
        <p:txBody>
          <a:bodyPr/>
          <a:lstStyle/>
          <a:p>
            <a:fld id="{5D4BD758-C871-49DC-A050-36A17C18F2FA}" type="slidenum">
              <a:rPr lang="de-CH" smtClean="0"/>
              <a:t>57</a:t>
            </a:fld>
            <a:endParaRPr lang="de-CH"/>
          </a:p>
        </p:txBody>
      </p:sp>
    </p:spTree>
    <p:extLst>
      <p:ext uri="{BB962C8B-B14F-4D97-AF65-F5344CB8AC3E}">
        <p14:creationId xmlns:p14="http://schemas.microsoft.com/office/powerpoint/2010/main" val="7189941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Ellipse 6"/>
          <p:cNvSpPr/>
          <p:nvPr/>
        </p:nvSpPr>
        <p:spPr>
          <a:xfrm>
            <a:off x="8698419" y="521422"/>
            <a:ext cx="1111250" cy="1109900"/>
          </a:xfrm>
          <a:prstGeom prst="ellipse">
            <a:avLst/>
          </a:prstGeom>
          <a:solidFill>
            <a:srgbClr val="E9C700"/>
          </a:solidFill>
          <a:ln>
            <a:solidFill>
              <a:srgbClr val="E9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smtClean="0"/>
              <a:t>30’</a:t>
            </a:r>
            <a:endParaRPr lang="de-CH" sz="3200" b="1" dirty="0"/>
          </a:p>
        </p:txBody>
      </p:sp>
      <p:sp>
        <p:nvSpPr>
          <p:cNvPr id="2" name="Inhaltsplatzhalter 1"/>
          <p:cNvSpPr>
            <a:spLocks noGrp="1"/>
          </p:cNvSpPr>
          <p:nvPr>
            <p:ph idx="1"/>
          </p:nvPr>
        </p:nvSpPr>
        <p:spPr/>
        <p:txBody>
          <a:bodyPr>
            <a:normAutofit/>
          </a:bodyPr>
          <a:lstStyle/>
          <a:p>
            <a:r>
              <a:rPr lang="de-CH" sz="4400" dirty="0" smtClean="0"/>
              <a:t>Tauscht euch nun im Plenum aus, legt die Bausteine im </a:t>
            </a:r>
            <a:r>
              <a:rPr lang="de-CH" sz="4400" dirty="0" err="1" smtClean="0"/>
              <a:t>Konsent</a:t>
            </a:r>
            <a:r>
              <a:rPr lang="de-CH" sz="4400" dirty="0" smtClean="0"/>
              <a:t> fest, welche ihr bearbeiten wollt.</a:t>
            </a:r>
            <a:r>
              <a:rPr lang="de-CH" sz="4000" dirty="0" smtClean="0"/>
              <a:t> </a:t>
            </a:r>
          </a:p>
          <a:p>
            <a:r>
              <a:rPr lang="de-CH" sz="4000" dirty="0" smtClean="0"/>
              <a:t>Könnt </a:t>
            </a:r>
            <a:r>
              <a:rPr lang="de-CH" sz="4000" dirty="0"/>
              <a:t>ihr euch die </a:t>
            </a:r>
            <a:r>
              <a:rPr lang="de-CH" sz="4000" dirty="0" smtClean="0"/>
              <a:t>zu machende Schulentwicklung </a:t>
            </a:r>
            <a:r>
              <a:rPr lang="de-CH" sz="4000" dirty="0"/>
              <a:t>anhand der festgelegten Ziele </a:t>
            </a:r>
            <a:r>
              <a:rPr lang="de-CH" sz="4000" dirty="0" smtClean="0"/>
              <a:t>und diesen Bausteinen für die Umsetzung so vorstellen?</a:t>
            </a:r>
            <a:endParaRPr lang="de-CH" sz="4000" dirty="0"/>
          </a:p>
        </p:txBody>
      </p:sp>
      <p:sp>
        <p:nvSpPr>
          <p:cNvPr id="6" name="Titel 5"/>
          <p:cNvSpPr>
            <a:spLocks noGrp="1"/>
          </p:cNvSpPr>
          <p:nvPr>
            <p:ph type="title"/>
          </p:nvPr>
        </p:nvSpPr>
        <p:spPr/>
        <p:txBody>
          <a:bodyPr/>
          <a:lstStyle/>
          <a:p>
            <a:r>
              <a:rPr lang="de-CH" sz="3800" dirty="0" smtClean="0"/>
              <a:t>SHARE – TEILEN UND FESTHALTEN</a:t>
            </a:r>
            <a:endParaRPr lang="de-CH" sz="3800" dirty="0"/>
          </a:p>
        </p:txBody>
      </p:sp>
      <p:pic>
        <p:nvPicPr>
          <p:cNvPr id="8" name="Grafik 7"/>
          <p:cNvPicPr>
            <a:picLocks noChangeAspect="1"/>
          </p:cNvPicPr>
          <p:nvPr/>
        </p:nvPicPr>
        <p:blipFill>
          <a:blip r:embed="rId3"/>
          <a:stretch>
            <a:fillRect/>
          </a:stretch>
        </p:blipFill>
        <p:spPr>
          <a:xfrm>
            <a:off x="9961123" y="82726"/>
            <a:ext cx="2078905" cy="1641241"/>
          </a:xfrm>
          <a:prstGeom prst="rect">
            <a:avLst/>
          </a:prstGeom>
        </p:spPr>
      </p:pic>
      <p:sp>
        <p:nvSpPr>
          <p:cNvPr id="9" name="Foliennummernplatzhalter 8"/>
          <p:cNvSpPr>
            <a:spLocks noGrp="1"/>
          </p:cNvSpPr>
          <p:nvPr>
            <p:ph type="sldNum" sz="quarter" idx="12"/>
          </p:nvPr>
        </p:nvSpPr>
        <p:spPr/>
        <p:txBody>
          <a:bodyPr/>
          <a:lstStyle/>
          <a:p>
            <a:fld id="{5D4BD758-C871-49DC-A050-36A17C18F2FA}" type="slidenum">
              <a:rPr lang="de-CH" smtClean="0"/>
              <a:t>58</a:t>
            </a:fld>
            <a:endParaRPr lang="de-CH"/>
          </a:p>
        </p:txBody>
      </p:sp>
    </p:spTree>
    <p:extLst>
      <p:ext uri="{BB962C8B-B14F-4D97-AF65-F5344CB8AC3E}">
        <p14:creationId xmlns:p14="http://schemas.microsoft.com/office/powerpoint/2010/main" val="21349363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3"/>
          <a:stretch>
            <a:fillRect/>
          </a:stretch>
        </p:blipFill>
        <p:spPr>
          <a:xfrm>
            <a:off x="1339200" y="2050900"/>
            <a:ext cx="3735626" cy="3073700"/>
          </a:xfrm>
          <a:prstGeom prst="rect">
            <a:avLst/>
          </a:prstGeom>
        </p:spPr>
      </p:pic>
      <p:sp>
        <p:nvSpPr>
          <p:cNvPr id="6" name="Titel 5"/>
          <p:cNvSpPr>
            <a:spLocks noGrp="1"/>
          </p:cNvSpPr>
          <p:nvPr>
            <p:ph type="title"/>
          </p:nvPr>
        </p:nvSpPr>
        <p:spPr>
          <a:xfrm>
            <a:off x="622450" y="936000"/>
            <a:ext cx="11160000" cy="720000"/>
          </a:xfrm>
        </p:spPr>
        <p:txBody>
          <a:bodyPr/>
          <a:lstStyle/>
          <a:p>
            <a:r>
              <a:rPr lang="de-CH" dirty="0" smtClean="0"/>
              <a:t>Sichtung und Beschlussfassung</a:t>
            </a:r>
            <a:endParaRPr lang="de-CH" dirty="0"/>
          </a:p>
        </p:txBody>
      </p:sp>
      <p:sp>
        <p:nvSpPr>
          <p:cNvPr id="2" name="Ovale Legende 1"/>
          <p:cNvSpPr/>
          <p:nvPr/>
        </p:nvSpPr>
        <p:spPr>
          <a:xfrm>
            <a:off x="3937000" y="2413000"/>
            <a:ext cx="1200150" cy="1174750"/>
          </a:xfrm>
          <a:prstGeom prst="wedgeEllipseCallout">
            <a:avLst>
              <a:gd name="adj1" fmla="val -68707"/>
              <a:gd name="adj2" fmla="val 33762"/>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0" name="Ovale Legende 9"/>
          <p:cNvSpPr/>
          <p:nvPr/>
        </p:nvSpPr>
        <p:spPr>
          <a:xfrm>
            <a:off x="2674526" y="2076150"/>
            <a:ext cx="1200150" cy="1174750"/>
          </a:xfrm>
          <a:prstGeom prst="wedgeEllipseCallout">
            <a:avLst>
              <a:gd name="adj1" fmla="val -3627"/>
              <a:gd name="adj2" fmla="val 65653"/>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1" name="Ovale Legende 10"/>
          <p:cNvSpPr/>
          <p:nvPr/>
        </p:nvSpPr>
        <p:spPr>
          <a:xfrm>
            <a:off x="3305763" y="3852875"/>
            <a:ext cx="1200150" cy="1174750"/>
          </a:xfrm>
          <a:prstGeom prst="wedgeEllipseCallout">
            <a:avLst>
              <a:gd name="adj1" fmla="val -57067"/>
              <a:gd name="adj2" fmla="val -38130"/>
            </a:avLst>
          </a:prstGeom>
          <a:noFill/>
          <a:ln w="9525" cap="flat" cmpd="sng" algn="ctr">
            <a:solidFill>
              <a:srgbClr val="00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2" name="Ovale Legende 11"/>
          <p:cNvSpPr/>
          <p:nvPr/>
        </p:nvSpPr>
        <p:spPr>
          <a:xfrm>
            <a:off x="1276876" y="2597150"/>
            <a:ext cx="1200150" cy="1174750"/>
          </a:xfrm>
          <a:prstGeom prst="wedgeEllipseCallout">
            <a:avLst>
              <a:gd name="adj1" fmla="val 88436"/>
              <a:gd name="adj2" fmla="val 17005"/>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13" name="Ovale Legende 12"/>
          <p:cNvSpPr/>
          <p:nvPr/>
        </p:nvSpPr>
        <p:spPr>
          <a:xfrm>
            <a:off x="2006863" y="4032000"/>
            <a:ext cx="1200150" cy="1174750"/>
          </a:xfrm>
          <a:prstGeom prst="wedgeEllipseCallout">
            <a:avLst>
              <a:gd name="adj1" fmla="val 34997"/>
              <a:gd name="adj2" fmla="val -57049"/>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de-CH"/>
          </a:p>
        </p:txBody>
      </p:sp>
      <p:sp>
        <p:nvSpPr>
          <p:cNvPr id="3" name="Foliennummernplatzhalter 2"/>
          <p:cNvSpPr>
            <a:spLocks noGrp="1"/>
          </p:cNvSpPr>
          <p:nvPr>
            <p:ph type="sldNum" sz="quarter" idx="12"/>
          </p:nvPr>
        </p:nvSpPr>
        <p:spPr/>
        <p:txBody>
          <a:bodyPr/>
          <a:lstStyle/>
          <a:p>
            <a:fld id="{5D4BD758-C871-49DC-A050-36A17C18F2FA}" type="slidenum">
              <a:rPr lang="de-CH" smtClean="0"/>
              <a:t>59</a:t>
            </a:fld>
            <a:endParaRPr lang="de-CH"/>
          </a:p>
        </p:txBody>
      </p:sp>
    </p:spTree>
    <p:extLst>
      <p:ext uri="{BB962C8B-B14F-4D97-AF65-F5344CB8AC3E}">
        <p14:creationId xmlns:p14="http://schemas.microsoft.com/office/powerpoint/2010/main" val="131351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Blitzlicht</a:t>
            </a:r>
            <a:endParaRPr lang="de-CH" dirty="0"/>
          </a:p>
        </p:txBody>
      </p:sp>
      <p:pic>
        <p:nvPicPr>
          <p:cNvPr id="1026" name="Picture 2" descr="Gruppe, Team, Feedback, Rückmeld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58231" y="1871663"/>
            <a:ext cx="6481912" cy="4319587"/>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5D4BD758-C871-49DC-A050-36A17C18F2FA}" type="slidenum">
              <a:rPr lang="de-CH" smtClean="0"/>
              <a:t>6</a:t>
            </a:fld>
            <a:endParaRPr lang="de-CH"/>
          </a:p>
        </p:txBody>
      </p:sp>
    </p:spTree>
    <p:extLst>
      <p:ext uri="{BB962C8B-B14F-4D97-AF65-F5344CB8AC3E}">
        <p14:creationId xmlns:p14="http://schemas.microsoft.com/office/powerpoint/2010/main" val="145293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0" y="935999"/>
            <a:ext cx="11160000" cy="1675396"/>
          </a:xfrm>
        </p:spPr>
        <p:txBody>
          <a:bodyPr/>
          <a:lstStyle/>
          <a:p>
            <a:r>
              <a:rPr lang="de-CH" dirty="0" smtClean="0"/>
              <a:t>Agenda</a:t>
            </a:r>
            <a:endParaRPr lang="de-CH" dirty="0"/>
          </a:p>
        </p:txBody>
      </p:sp>
      <p:grpSp>
        <p:nvGrpSpPr>
          <p:cNvPr id="5" name="Gruppieren 4"/>
          <p:cNvGrpSpPr/>
          <p:nvPr/>
        </p:nvGrpSpPr>
        <p:grpSpPr>
          <a:xfrm>
            <a:off x="273257" y="2611395"/>
            <a:ext cx="11607800" cy="2149957"/>
            <a:chOff x="406400" y="2354534"/>
            <a:chExt cx="11607800" cy="2149957"/>
          </a:xfrm>
        </p:grpSpPr>
        <p:cxnSp>
          <p:nvCxnSpPr>
            <p:cNvPr id="3" name="Gerader Verbinder 2"/>
            <p:cNvCxnSpPr/>
            <p:nvPr/>
          </p:nvCxnSpPr>
          <p:spPr>
            <a:xfrm>
              <a:off x="406400" y="3440291"/>
              <a:ext cx="11607800" cy="0"/>
            </a:xfrm>
            <a:prstGeom prst="line">
              <a:avLst/>
            </a:prstGeom>
            <a:ln w="28575">
              <a:solidFill>
                <a:srgbClr val="E50D7E"/>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009978" y="2376090"/>
              <a:ext cx="2217613" cy="212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dirty="0" smtClean="0"/>
                <a:t>Check In: Ankommen &amp; Einstimmung</a:t>
              </a:r>
              <a:endParaRPr lang="de-CH" dirty="0"/>
            </a:p>
          </p:txBody>
        </p:sp>
        <p:sp>
          <p:nvSpPr>
            <p:cNvPr id="8" name="Ellipse 7"/>
            <p:cNvSpPr/>
            <p:nvPr/>
          </p:nvSpPr>
          <p:spPr>
            <a:xfrm>
              <a:off x="3927531" y="2764084"/>
              <a:ext cx="1409155" cy="1352414"/>
            </a:xfrm>
            <a:prstGeom prst="ellipse">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r>
                <a:rPr lang="de-CH" sz="1400" dirty="0" smtClean="0"/>
                <a:t>Rückblick</a:t>
              </a:r>
            </a:p>
            <a:p>
              <a:pPr algn="ctr"/>
              <a:r>
                <a:rPr lang="de-CH" sz="1400" dirty="0" smtClean="0"/>
                <a:t>Set 1&amp;2 &amp; Ausblick Set 3</a:t>
              </a:r>
              <a:endParaRPr lang="de-CH" sz="1400" dirty="0"/>
            </a:p>
          </p:txBody>
        </p:sp>
        <p:sp>
          <p:nvSpPr>
            <p:cNvPr id="10" name="Ellipse 9"/>
            <p:cNvSpPr/>
            <p:nvPr/>
          </p:nvSpPr>
          <p:spPr>
            <a:xfrm>
              <a:off x="6050163" y="2354534"/>
              <a:ext cx="2217613" cy="2128401"/>
            </a:xfrm>
            <a:prstGeom prst="ellipse">
              <a:avLst/>
            </a:prstGeom>
            <a:solidFill>
              <a:srgbClr val="66CC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dirty="0" smtClean="0">
                  <a:latin typeface="Segoe UI" panose="020B0502040204020203" pitchFamily="34" charset="0"/>
                  <a:ea typeface="Times New Roman" panose="02020603050405020304" pitchFamily="18" charset="0"/>
                  <a:cs typeface="Times New Roman" panose="02020603050405020304" pitchFamily="18" charset="0"/>
                </a:rPr>
                <a:t>Arbeitsphase in 4 Schritten: Festlegen der strategischen Ziele</a:t>
              </a:r>
              <a:endParaRPr lang="de-CH" dirty="0">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8981253" y="2354534"/>
              <a:ext cx="2217613" cy="2128401"/>
            </a:xfrm>
            <a:prstGeom prst="ellipse">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dirty="0" smtClean="0">
                  <a:effectLst/>
                  <a:latin typeface="Segoe UI" panose="020B0502040204020203" pitchFamily="34" charset="0"/>
                  <a:ea typeface="Times New Roman" panose="02020603050405020304" pitchFamily="18" charset="0"/>
                  <a:cs typeface="Times New Roman" panose="02020603050405020304" pitchFamily="18" charset="0"/>
                </a:rPr>
                <a:t>Check out: Ausblick &amp; Abschluss</a:t>
              </a:r>
              <a:endParaRPr lang="de-CH"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pic>
        <p:nvPicPr>
          <p:cNvPr id="13"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992688">
            <a:off x="6066990" y="3917897"/>
            <a:ext cx="626427" cy="887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000+ kostenlose Fußabdruck und Fußabdrücke-Bilder - Pixaba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9194541">
            <a:off x="7302233" y="2480326"/>
            <a:ext cx="626427" cy="9102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2357534" flipH="1">
            <a:off x="7320801" y="3846222"/>
            <a:ext cx="640208" cy="9302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000+ kostenlose Fußabdruck und Fußabdrücke-Bilder - Pixabay"/>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383603" flipH="1">
            <a:off x="6060101" y="2484352"/>
            <a:ext cx="640208" cy="93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07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smtClean="0"/>
              <a:t>Weitere Bearbeitung: </a:t>
            </a:r>
          </a:p>
          <a:p>
            <a:pPr lvl="1"/>
            <a:r>
              <a:rPr lang="de-CH" dirty="0"/>
              <a:t>Teilnehmende </a:t>
            </a:r>
            <a:r>
              <a:rPr lang="de-CH" dirty="0" smtClean="0"/>
              <a:t>bestimmen</a:t>
            </a:r>
          </a:p>
          <a:p>
            <a:pPr lvl="1"/>
            <a:r>
              <a:rPr lang="de-CH" dirty="0" smtClean="0"/>
              <a:t>Terminfindung (Durchführung Strategie-, Mehrjahresplanung)</a:t>
            </a:r>
          </a:p>
        </p:txBody>
      </p:sp>
      <p:sp>
        <p:nvSpPr>
          <p:cNvPr id="4" name="Titel 3"/>
          <p:cNvSpPr>
            <a:spLocks noGrp="1"/>
          </p:cNvSpPr>
          <p:nvPr>
            <p:ph type="title"/>
          </p:nvPr>
        </p:nvSpPr>
        <p:spPr/>
        <p:txBody>
          <a:bodyPr/>
          <a:lstStyle/>
          <a:p>
            <a:r>
              <a:rPr lang="de-CH" dirty="0" smtClean="0"/>
              <a:t>Ausblick &amp; Absprache Team - Info</a:t>
            </a:r>
            <a:endParaRPr lang="de-CH" dirty="0"/>
          </a:p>
        </p:txBody>
      </p:sp>
      <p:sp>
        <p:nvSpPr>
          <p:cNvPr id="8" name="Ellipse 7"/>
          <p:cNvSpPr/>
          <p:nvPr/>
        </p:nvSpPr>
        <p:spPr>
          <a:xfrm>
            <a:off x="7380366" y="3549333"/>
            <a:ext cx="2329790" cy="2288197"/>
          </a:xfrm>
          <a:prstGeom prst="ellipse">
            <a:avLst/>
          </a:prstGeom>
          <a:solidFill>
            <a:srgbClr val="FF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smtClean="0"/>
              <a:t>Zukunft:</a:t>
            </a:r>
          </a:p>
          <a:p>
            <a:pPr algn="ctr"/>
            <a:r>
              <a:rPr lang="de-CH" dirty="0" smtClean="0"/>
              <a:t>Welche Ziele setzen wir uns?</a:t>
            </a:r>
            <a:endParaRPr lang="de-CH" dirty="0"/>
          </a:p>
        </p:txBody>
      </p:sp>
      <p:sp>
        <p:nvSpPr>
          <p:cNvPr id="9" name="Rechteck 8"/>
          <p:cNvSpPr/>
          <p:nvPr/>
        </p:nvSpPr>
        <p:spPr>
          <a:xfrm>
            <a:off x="8364763" y="3301333"/>
            <a:ext cx="360996" cy="369332"/>
          </a:xfrm>
          <a:prstGeom prst="rect">
            <a:avLst/>
          </a:prstGeom>
          <a:solidFill>
            <a:srgbClr val="0082C7"/>
          </a:solidFill>
        </p:spPr>
        <p:txBody>
          <a:bodyPr wrap="none">
            <a:spAutoFit/>
          </a:bodyPr>
          <a:lstStyle/>
          <a:p>
            <a:r>
              <a:rPr lang="de-CH" dirty="0">
                <a:solidFill>
                  <a:schemeClr val="bg1"/>
                </a:solidFill>
                <a:sym typeface="Wingdings 2" panose="05020102010507070707" pitchFamily="18" charset="2"/>
              </a:rPr>
              <a:t></a:t>
            </a:r>
            <a:endParaRPr lang="de-CH" dirty="0">
              <a:solidFill>
                <a:schemeClr val="bg1"/>
              </a:solidFill>
            </a:endParaRPr>
          </a:p>
        </p:txBody>
      </p:sp>
      <p:sp>
        <p:nvSpPr>
          <p:cNvPr id="3" name="Foliennummernplatzhalter 2"/>
          <p:cNvSpPr>
            <a:spLocks noGrp="1"/>
          </p:cNvSpPr>
          <p:nvPr>
            <p:ph type="sldNum" sz="quarter" idx="12"/>
          </p:nvPr>
        </p:nvSpPr>
        <p:spPr/>
        <p:txBody>
          <a:bodyPr/>
          <a:lstStyle/>
          <a:p>
            <a:fld id="{5D4BD758-C871-49DC-A050-36A17C18F2FA}" type="slidenum">
              <a:rPr lang="de-CH" smtClean="0"/>
              <a:t>61</a:t>
            </a:fld>
            <a:endParaRPr lang="de-CH"/>
          </a:p>
        </p:txBody>
      </p:sp>
    </p:spTree>
    <p:extLst>
      <p:ext uri="{BB962C8B-B14F-4D97-AF65-F5344CB8AC3E}">
        <p14:creationId xmlns:p14="http://schemas.microsoft.com/office/powerpoint/2010/main" val="273556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DANKE</a:t>
            </a:r>
            <a:endParaRPr lang="de-CH"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437" y="1170887"/>
            <a:ext cx="7355393" cy="5201113"/>
          </a:xfrm>
          <a:prstGeom prst="rect">
            <a:avLst/>
          </a:prstGeom>
        </p:spPr>
      </p:pic>
      <p:sp>
        <p:nvSpPr>
          <p:cNvPr id="7" name="Foliennummernplatzhalter 6"/>
          <p:cNvSpPr>
            <a:spLocks noGrp="1"/>
          </p:cNvSpPr>
          <p:nvPr>
            <p:ph type="sldNum" sz="quarter" idx="12"/>
          </p:nvPr>
        </p:nvSpPr>
        <p:spPr/>
        <p:txBody>
          <a:bodyPr/>
          <a:lstStyle/>
          <a:p>
            <a:fld id="{5D4BD758-C871-49DC-A050-36A17C18F2FA}" type="slidenum">
              <a:rPr lang="de-CH" smtClean="0"/>
              <a:t>62</a:t>
            </a:fld>
            <a:endParaRPr lang="de-CH"/>
          </a:p>
        </p:txBody>
      </p:sp>
    </p:spTree>
    <p:extLst>
      <p:ext uri="{BB962C8B-B14F-4D97-AF65-F5344CB8AC3E}">
        <p14:creationId xmlns:p14="http://schemas.microsoft.com/office/powerpoint/2010/main" val="948715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Abschluss</a:t>
            </a:r>
            <a:endParaRPr lang="de-CH" dirty="0"/>
          </a:p>
        </p:txBody>
      </p:sp>
      <p:pic>
        <p:nvPicPr>
          <p:cNvPr id="7"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525" y="1691664"/>
            <a:ext cx="5472113" cy="3870336"/>
          </a:xfrm>
          <a:prstGeom prst="rect">
            <a:avLst/>
          </a:prstGeom>
        </p:spPr>
      </p:pic>
      <p:sp>
        <p:nvSpPr>
          <p:cNvPr id="8" name="Ovale Legende 7"/>
          <p:cNvSpPr/>
          <p:nvPr/>
        </p:nvSpPr>
        <p:spPr>
          <a:xfrm>
            <a:off x="8124823" y="681649"/>
            <a:ext cx="2318039" cy="1784350"/>
          </a:xfrm>
          <a:prstGeom prst="wedgeEllipseCallout">
            <a:avLst>
              <a:gd name="adj1" fmla="val -60791"/>
              <a:gd name="adj2" fmla="val 37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sz="2000" dirty="0" smtClean="0"/>
              <a:t>Welche Veränderung </a:t>
            </a:r>
            <a:r>
              <a:rPr lang="de-CH" sz="2000" dirty="0"/>
              <a:t>macht dir eher Mühe und warum?</a:t>
            </a:r>
          </a:p>
        </p:txBody>
      </p:sp>
      <p:sp>
        <p:nvSpPr>
          <p:cNvPr id="9" name="Ovale Legende 8"/>
          <p:cNvSpPr/>
          <p:nvPr/>
        </p:nvSpPr>
        <p:spPr>
          <a:xfrm>
            <a:off x="1070264" y="4279084"/>
            <a:ext cx="1860261" cy="1784350"/>
          </a:xfrm>
          <a:prstGeom prst="wedgeEllipseCallout">
            <a:avLst>
              <a:gd name="adj1" fmla="val 87511"/>
              <a:gd name="adj2" fmla="val -29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a:t>
            </a:r>
            <a:endParaRPr lang="de-CH" dirty="0"/>
          </a:p>
        </p:txBody>
      </p:sp>
      <p:sp>
        <p:nvSpPr>
          <p:cNvPr id="10" name="Ovale Legende 9"/>
          <p:cNvSpPr/>
          <p:nvPr/>
        </p:nvSpPr>
        <p:spPr>
          <a:xfrm>
            <a:off x="619200" y="1573824"/>
            <a:ext cx="2799409" cy="2417475"/>
          </a:xfrm>
          <a:prstGeom prst="wedgeEllipseCallout">
            <a:avLst>
              <a:gd name="adj1" fmla="val 68643"/>
              <a:gd name="adj2" fmla="val 379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4050665" algn="l"/>
              </a:tabLst>
            </a:pPr>
            <a:r>
              <a:rPr lang="de-CH" sz="2000" dirty="0">
                <a:latin typeface="Segoe UI" panose="020B0502040204020203" pitchFamily="34" charset="0"/>
                <a:ea typeface="Times New Roman" panose="02020603050405020304" pitchFamily="18" charset="0"/>
                <a:cs typeface="Times New Roman" panose="02020603050405020304" pitchFamily="18" charset="0"/>
              </a:rPr>
              <a:t>Über welche Veränderung </a:t>
            </a:r>
            <a:r>
              <a:rPr lang="de-CH" sz="2000" dirty="0" smtClean="0">
                <a:latin typeface="Segoe UI" panose="020B0502040204020203" pitchFamily="34" charset="0"/>
                <a:ea typeface="Times New Roman" panose="02020603050405020304" pitchFamily="18" charset="0"/>
                <a:cs typeface="Times New Roman" panose="02020603050405020304" pitchFamily="18" charset="0"/>
              </a:rPr>
              <a:t>würdest </a:t>
            </a:r>
            <a:r>
              <a:rPr lang="de-CH" sz="2000" dirty="0">
                <a:latin typeface="Segoe UI" panose="020B0502040204020203" pitchFamily="34" charset="0"/>
                <a:ea typeface="Times New Roman" panose="02020603050405020304" pitchFamily="18" charset="0"/>
                <a:cs typeface="Times New Roman" panose="02020603050405020304" pitchFamily="18" charset="0"/>
              </a:rPr>
              <a:t>du dich besonders </a:t>
            </a:r>
            <a:r>
              <a:rPr lang="de-CH" sz="2000" dirty="0" smtClean="0">
                <a:latin typeface="Segoe UI" panose="020B0502040204020203" pitchFamily="34" charset="0"/>
                <a:ea typeface="Times New Roman" panose="02020603050405020304" pitchFamily="18" charset="0"/>
                <a:cs typeface="Times New Roman" panose="02020603050405020304" pitchFamily="18" charset="0"/>
              </a:rPr>
              <a:t>freuen?</a:t>
            </a:r>
            <a:endParaRPr lang="de-CH" sz="2000" dirty="0">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Ovale Legende 10"/>
          <p:cNvSpPr/>
          <p:nvPr/>
        </p:nvSpPr>
        <p:spPr>
          <a:xfrm>
            <a:off x="8124825" y="4075824"/>
            <a:ext cx="2207176" cy="2296175"/>
          </a:xfrm>
          <a:prstGeom prst="wedgeEllipseCallout">
            <a:avLst>
              <a:gd name="adj1" fmla="val -112988"/>
              <a:gd name="adj2" fmla="val -42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de-CH" sz="2000" dirty="0">
                <a:latin typeface="Segoe UI" panose="020B0502040204020203" pitchFamily="34" charset="0"/>
                <a:ea typeface="Times New Roman" panose="02020603050405020304" pitchFamily="18" charset="0"/>
                <a:cs typeface="Times New Roman" panose="02020603050405020304" pitchFamily="18" charset="0"/>
              </a:rPr>
              <a:t>Was würdest du am liebsten sofort anpacken?</a:t>
            </a:r>
          </a:p>
        </p:txBody>
      </p:sp>
      <p:sp>
        <p:nvSpPr>
          <p:cNvPr id="2" name="Foliennummernplatzhalter 1"/>
          <p:cNvSpPr>
            <a:spLocks noGrp="1"/>
          </p:cNvSpPr>
          <p:nvPr>
            <p:ph type="sldNum" sz="quarter" idx="12"/>
          </p:nvPr>
        </p:nvSpPr>
        <p:spPr/>
        <p:txBody>
          <a:bodyPr/>
          <a:lstStyle/>
          <a:p>
            <a:fld id="{5D4BD758-C871-49DC-A050-36A17C18F2FA}" type="slidenum">
              <a:rPr lang="de-CH" smtClean="0"/>
              <a:t>63</a:t>
            </a:fld>
            <a:endParaRPr lang="de-CH"/>
          </a:p>
        </p:txBody>
      </p:sp>
    </p:spTree>
    <p:extLst>
      <p:ext uri="{BB962C8B-B14F-4D97-AF65-F5344CB8AC3E}">
        <p14:creationId xmlns:p14="http://schemas.microsoft.com/office/powerpoint/2010/main" val="23104295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2" y="2033336"/>
            <a:ext cx="11088000" cy="2079736"/>
          </a:xfrm>
          <a:prstGeom prst="rect">
            <a:avLst/>
          </a:prstGeom>
        </p:spPr>
      </p:pic>
      <p:sp>
        <p:nvSpPr>
          <p:cNvPr id="6" name="Rechteck 5"/>
          <p:cNvSpPr/>
          <p:nvPr/>
        </p:nvSpPr>
        <p:spPr>
          <a:xfrm>
            <a:off x="4955458" y="6032090"/>
            <a:ext cx="2433484"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Foliennummernplatzhalter 1"/>
          <p:cNvSpPr>
            <a:spLocks noGrp="1"/>
          </p:cNvSpPr>
          <p:nvPr>
            <p:ph type="sldNum" sz="quarter" idx="12"/>
          </p:nvPr>
        </p:nvSpPr>
        <p:spPr/>
        <p:txBody>
          <a:bodyPr/>
          <a:lstStyle/>
          <a:p>
            <a:fld id="{5D4BD758-C871-49DC-A050-36A17C18F2FA}" type="slidenum">
              <a:rPr lang="de-CH" smtClean="0"/>
              <a:t>64</a:t>
            </a:fld>
            <a:endParaRPr lang="de-CH"/>
          </a:p>
        </p:txBody>
      </p:sp>
    </p:spTree>
    <p:extLst>
      <p:ext uri="{BB962C8B-B14F-4D97-AF65-F5344CB8AC3E}">
        <p14:creationId xmlns:p14="http://schemas.microsoft.com/office/powerpoint/2010/main" val="3147696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006340" y="1985580"/>
            <a:ext cx="6765660" cy="826200"/>
          </a:xfrm>
        </p:spPr>
        <p:txBody>
          <a:bodyPr>
            <a:normAutofit/>
          </a:bodyPr>
          <a:lstStyle/>
          <a:p>
            <a:pPr marL="0" indent="0">
              <a:buNone/>
            </a:pPr>
            <a:r>
              <a:rPr lang="de-CH" sz="2400" dirty="0" smtClean="0"/>
              <a:t>Jede Schule ist schon unterwegs.</a:t>
            </a:r>
            <a:endParaRPr lang="de-CH" sz="2400" dirty="0"/>
          </a:p>
        </p:txBody>
      </p:sp>
      <p:sp>
        <p:nvSpPr>
          <p:cNvPr id="6" name="Titel 5"/>
          <p:cNvSpPr>
            <a:spLocks noGrp="1"/>
          </p:cNvSpPr>
          <p:nvPr>
            <p:ph type="title"/>
          </p:nvPr>
        </p:nvSpPr>
        <p:spPr/>
        <p:txBody>
          <a:bodyPr/>
          <a:lstStyle/>
          <a:p>
            <a:r>
              <a:rPr lang="de-CH" dirty="0" smtClean="0"/>
              <a:t>Change – drei Leitlinien</a:t>
            </a:r>
            <a:endParaRPr lang="de-CH" dirty="0"/>
          </a:p>
        </p:txBody>
      </p:sp>
      <p:sp>
        <p:nvSpPr>
          <p:cNvPr id="7" name="Abgerundetes Rechteck 6"/>
          <p:cNvSpPr/>
          <p:nvPr/>
        </p:nvSpPr>
        <p:spPr>
          <a:xfrm>
            <a:off x="2232000" y="1885095"/>
            <a:ext cx="2500020" cy="124839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solidFill>
                  <a:schemeClr val="bg1"/>
                </a:solidFill>
              </a:rPr>
              <a:t>Takt des Systems</a:t>
            </a:r>
            <a:endParaRPr lang="de-CH" sz="2000" dirty="0">
              <a:solidFill>
                <a:schemeClr val="bg1"/>
              </a:solidFill>
            </a:endParaRPr>
          </a:p>
        </p:txBody>
      </p:sp>
      <p:sp>
        <p:nvSpPr>
          <p:cNvPr id="8" name="Abgerundetes Rechteck 7"/>
          <p:cNvSpPr/>
          <p:nvPr/>
        </p:nvSpPr>
        <p:spPr>
          <a:xfrm>
            <a:off x="2232000" y="3300390"/>
            <a:ext cx="2500020" cy="129276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solidFill>
                  <a:schemeClr val="bg1"/>
                </a:solidFill>
              </a:rPr>
              <a:t>Aufnahme vorhandener Energien und Intentionen</a:t>
            </a:r>
            <a:endParaRPr lang="de-CH" sz="2000" dirty="0">
              <a:solidFill>
                <a:schemeClr val="bg1"/>
              </a:solidFill>
            </a:endParaRPr>
          </a:p>
        </p:txBody>
      </p:sp>
      <p:sp>
        <p:nvSpPr>
          <p:cNvPr id="9" name="Abgerundetes Rechteck 8"/>
          <p:cNvSpPr/>
          <p:nvPr/>
        </p:nvSpPr>
        <p:spPr>
          <a:xfrm>
            <a:off x="2232000" y="4815225"/>
            <a:ext cx="2500020" cy="129276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solidFill>
                  <a:schemeClr val="bg1"/>
                </a:solidFill>
              </a:rPr>
              <a:t>Vorhandene Ressourcen nutzen</a:t>
            </a:r>
            <a:endParaRPr lang="de-CH" sz="2000" dirty="0">
              <a:solidFill>
                <a:schemeClr val="bg1"/>
              </a:solidFill>
            </a:endParaRPr>
          </a:p>
        </p:txBody>
      </p:sp>
      <p:pic>
        <p:nvPicPr>
          <p:cNvPr id="10"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0" y="1770390"/>
            <a:ext cx="1440000" cy="1440000"/>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00" y="4680945"/>
            <a:ext cx="1440000" cy="1440000"/>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00" y="3210390"/>
            <a:ext cx="1440000" cy="1440000"/>
          </a:xfrm>
          <a:prstGeom prst="rect">
            <a:avLst/>
          </a:prstGeom>
        </p:spPr>
      </p:pic>
      <p:sp>
        <p:nvSpPr>
          <p:cNvPr id="13" name="Inhaltsplatzhalter 1"/>
          <p:cNvSpPr txBox="1">
            <a:spLocks/>
          </p:cNvSpPr>
          <p:nvPr/>
        </p:nvSpPr>
        <p:spPr>
          <a:xfrm>
            <a:off x="5006340" y="3300390"/>
            <a:ext cx="6765660" cy="152019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6"/>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6"/>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6"/>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6"/>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6"/>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de-CH" sz="2400" dirty="0" smtClean="0"/>
              <a:t>Menschen sind motiviert, wenn sie mitbestimmen, mitgestalten können.</a:t>
            </a:r>
            <a:endParaRPr lang="de-CH" sz="2400" dirty="0"/>
          </a:p>
        </p:txBody>
      </p:sp>
      <p:sp>
        <p:nvSpPr>
          <p:cNvPr id="14" name="Inhaltsplatzhalter 1"/>
          <p:cNvSpPr txBox="1">
            <a:spLocks/>
          </p:cNvSpPr>
          <p:nvPr/>
        </p:nvSpPr>
        <p:spPr>
          <a:xfrm>
            <a:off x="5006340" y="4820580"/>
            <a:ext cx="6765660" cy="122971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6"/>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6"/>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6"/>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6"/>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6"/>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de-CH" sz="2400" dirty="0" smtClean="0"/>
              <a:t>Ressourcen aufwecken, neu kombinieren, Gehör verschaffen, auf Ziele ausrichten, neu generiertes Wissen und Können verteilen</a:t>
            </a:r>
            <a:endParaRPr lang="de-CH" sz="2400" dirty="0"/>
          </a:p>
        </p:txBody>
      </p:sp>
      <p:sp>
        <p:nvSpPr>
          <p:cNvPr id="3" name="Foliennummernplatzhalter 2"/>
          <p:cNvSpPr>
            <a:spLocks noGrp="1"/>
          </p:cNvSpPr>
          <p:nvPr>
            <p:ph type="sldNum" sz="quarter" idx="12"/>
          </p:nvPr>
        </p:nvSpPr>
        <p:spPr/>
        <p:txBody>
          <a:bodyPr/>
          <a:lstStyle/>
          <a:p>
            <a:fld id="{5D4BD758-C871-49DC-A050-36A17C18F2FA}" type="slidenum">
              <a:rPr lang="de-CH" smtClean="0"/>
              <a:t>7</a:t>
            </a:fld>
            <a:endParaRPr lang="de-CH"/>
          </a:p>
        </p:txBody>
      </p:sp>
    </p:spTree>
    <p:extLst>
      <p:ext uri="{BB962C8B-B14F-4D97-AF65-F5344CB8AC3E}">
        <p14:creationId xmlns:p14="http://schemas.microsoft.com/office/powerpoint/2010/main" val="1751763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endParaRPr lang="de-CH"/>
          </a:p>
        </p:txBody>
      </p:sp>
      <p:sp>
        <p:nvSpPr>
          <p:cNvPr id="6" name="Titel 5"/>
          <p:cNvSpPr>
            <a:spLocks noGrp="1"/>
          </p:cNvSpPr>
          <p:nvPr>
            <p:ph type="title"/>
          </p:nvPr>
        </p:nvSpPr>
        <p:spPr/>
        <p:txBody>
          <a:bodyPr/>
          <a:lstStyle/>
          <a:p>
            <a:r>
              <a:rPr lang="de-CH" dirty="0" smtClean="0"/>
              <a:t>Konsentverfahren</a:t>
            </a:r>
            <a:endParaRPr lang="de-CH"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9582" y="1596096"/>
            <a:ext cx="7355393" cy="5201113"/>
          </a:xfrm>
          <a:prstGeom prst="rect">
            <a:avLst/>
          </a:prstGeom>
        </p:spPr>
      </p:pic>
      <p:sp>
        <p:nvSpPr>
          <p:cNvPr id="7" name="Foliennummernplatzhalter 6"/>
          <p:cNvSpPr>
            <a:spLocks noGrp="1"/>
          </p:cNvSpPr>
          <p:nvPr>
            <p:ph type="sldNum" sz="quarter" idx="12"/>
          </p:nvPr>
        </p:nvSpPr>
        <p:spPr/>
        <p:txBody>
          <a:bodyPr/>
          <a:lstStyle/>
          <a:p>
            <a:fld id="{5D4BD758-C871-49DC-A050-36A17C18F2FA}" type="slidenum">
              <a:rPr lang="de-CH" smtClean="0"/>
              <a:t>8</a:t>
            </a:fld>
            <a:endParaRPr lang="de-CH"/>
          </a:p>
        </p:txBody>
      </p:sp>
    </p:spTree>
    <p:extLst>
      <p:ext uri="{BB962C8B-B14F-4D97-AF65-F5344CB8AC3E}">
        <p14:creationId xmlns:p14="http://schemas.microsoft.com/office/powerpoint/2010/main" val="2478759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Konsent</a:t>
            </a:r>
            <a:endParaRPr lang="de-CH" dirty="0"/>
          </a:p>
        </p:txBody>
      </p:sp>
      <p:sp>
        <p:nvSpPr>
          <p:cNvPr id="19" name="Inhaltsplatzhalter 18"/>
          <p:cNvSpPr>
            <a:spLocks noGrp="1"/>
          </p:cNvSpPr>
          <p:nvPr>
            <p:ph idx="1"/>
          </p:nvPr>
        </p:nvSpPr>
        <p:spPr/>
        <p:txBody>
          <a:bodyPr>
            <a:normAutofit lnSpcReduction="10000"/>
          </a:bodyPr>
          <a:lstStyle/>
          <a:p>
            <a:r>
              <a:rPr lang="de-CH" dirty="0" smtClean="0"/>
              <a:t>«kein Widerstand» / «Zustimmung»</a:t>
            </a:r>
            <a:endParaRPr lang="de-CH" dirty="0"/>
          </a:p>
          <a:p>
            <a:pPr marL="0" indent="0">
              <a:buNone/>
            </a:pPr>
            <a:endParaRPr lang="de-CH" dirty="0"/>
          </a:p>
          <a:p>
            <a:r>
              <a:rPr lang="de-CH" dirty="0" smtClean="0"/>
              <a:t>Entscheidungsmethode: Diskussion, bis es keine gewichtigen Einwände mehr gibt</a:t>
            </a:r>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r>
              <a:rPr lang="de-CH" sz="1700" baseline="30000" dirty="0" smtClean="0"/>
              <a:t>Strauch</a:t>
            </a:r>
            <a:r>
              <a:rPr lang="de-CH" sz="1700" baseline="30000" dirty="0"/>
              <a:t>, Barbara (2022): </a:t>
            </a:r>
            <a:r>
              <a:rPr lang="de-CH" sz="1700" baseline="30000" dirty="0" err="1"/>
              <a:t>Soziokratie</a:t>
            </a:r>
            <a:r>
              <a:rPr lang="de-CH" sz="1700" baseline="30000" dirty="0"/>
              <a:t>. Organisationsstrukturen zur Stärkung von Beteiligung und Mitverantwortung des Einzelnen in Unternehmen, Politik und Gesellschaft. 2. Auflage. </a:t>
            </a:r>
            <a:r>
              <a:rPr lang="de-CH" sz="1700" baseline="30000" dirty="0" err="1"/>
              <a:t>Vahlen</a:t>
            </a:r>
            <a:r>
              <a:rPr lang="de-CH" sz="1700" baseline="30000" dirty="0"/>
              <a:t>. München. S. 22 ff.</a:t>
            </a:r>
            <a:endParaRPr lang="de-CH" sz="1700" dirty="0"/>
          </a:p>
        </p:txBody>
      </p:sp>
      <p:sp>
        <p:nvSpPr>
          <p:cNvPr id="2" name="Foliennummernplatzhalter 1"/>
          <p:cNvSpPr>
            <a:spLocks noGrp="1"/>
          </p:cNvSpPr>
          <p:nvPr>
            <p:ph type="sldNum" sz="quarter" idx="12"/>
          </p:nvPr>
        </p:nvSpPr>
        <p:spPr/>
        <p:txBody>
          <a:bodyPr/>
          <a:lstStyle/>
          <a:p>
            <a:fld id="{5D4BD758-C871-49DC-A050-36A17C18F2FA}" type="slidenum">
              <a:rPr lang="de-CH" smtClean="0"/>
              <a:t>9</a:t>
            </a:fld>
            <a:endParaRPr lang="de-CH"/>
          </a:p>
        </p:txBody>
      </p:sp>
    </p:spTree>
    <p:extLst>
      <p:ext uri="{BB962C8B-B14F-4D97-AF65-F5344CB8AC3E}">
        <p14:creationId xmlns:p14="http://schemas.microsoft.com/office/powerpoint/2010/main" val="2982314392"/>
      </p:ext>
    </p:extLst>
  </p:cSld>
  <p:clrMapOvr>
    <a:masterClrMapping/>
  </p:clrMapOvr>
</p:sld>
</file>

<file path=ppt/theme/theme1.xml><?xml version="1.0" encoding="utf-8"?>
<a:theme xmlns:a="http://schemas.openxmlformats.org/drawingml/2006/main" name="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fet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2808E21A-8CEB-4AD8-9B47-87429428C934}" vid="{12467E2D-BDDD-4BA1-991D-8047D18ED07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7107</Words>
  <Application>Microsoft Office PowerPoint</Application>
  <PresentationFormat>Breitbild</PresentationFormat>
  <Paragraphs>776</Paragraphs>
  <Slides>64</Slides>
  <Notes>64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64</vt:i4>
      </vt:variant>
    </vt:vector>
  </HeadingPairs>
  <TitlesOfParts>
    <vt:vector size="73" baseType="lpstr">
      <vt:lpstr>SimSun</vt:lpstr>
      <vt:lpstr>Arial</vt:lpstr>
      <vt:lpstr>Courier New</vt:lpstr>
      <vt:lpstr>Segoe UI</vt:lpstr>
      <vt:lpstr>Symbol</vt:lpstr>
      <vt:lpstr>Times New Roman</vt:lpstr>
      <vt:lpstr>Wingdings</vt:lpstr>
      <vt:lpstr>Wingdings 2</vt:lpstr>
      <vt:lpstr>Kanton Luzern</vt:lpstr>
      <vt:lpstr>Schule gemeinsam gestalten Wo stehen wir? – Wo gehen wir hin?</vt:lpstr>
      <vt:lpstr>Agenda</vt:lpstr>
      <vt:lpstr>Agenda</vt:lpstr>
      <vt:lpstr>Schulen für alle – Wandel gemeinsam gestalten</vt:lpstr>
      <vt:lpstr>Diskutiert zu dritt oder zu viert!</vt:lpstr>
      <vt:lpstr>Blitzlicht</vt:lpstr>
      <vt:lpstr>Change – drei Leitlinien</vt:lpstr>
      <vt:lpstr>Konsentverfahren</vt:lpstr>
      <vt:lpstr>Konsent</vt:lpstr>
      <vt:lpstr>Vorgehen im Konsentprinzip</vt:lpstr>
      <vt:lpstr>Weg zum Konsent</vt:lpstr>
      <vt:lpstr>Rollen</vt:lpstr>
      <vt:lpstr>Agenda</vt:lpstr>
      <vt:lpstr>Rückblick: Wo stehen wir?</vt:lpstr>
      <vt:lpstr>PowerPoint-Präsentation</vt:lpstr>
      <vt:lpstr>Rückblick: Wo stehen wir?</vt:lpstr>
      <vt:lpstr>PowerPoint-Präsentation</vt:lpstr>
      <vt:lpstr>Wo gehen wir heute hin?</vt:lpstr>
      <vt:lpstr>Betrieblicher Leistungsauftrag: Verantwortlichkeiten</vt:lpstr>
      <vt:lpstr>Wo gehen wir heute hin?</vt:lpstr>
      <vt:lpstr>Überblick zum Vorgehen in Schritten</vt:lpstr>
      <vt:lpstr>Agenda</vt:lpstr>
      <vt:lpstr>Arbeitsphase in vier Schritten</vt:lpstr>
      <vt:lpstr>      Schritt 1</vt:lpstr>
      <vt:lpstr>Ergebnissicherung Set 2</vt:lpstr>
      <vt:lpstr>Arbeitsphase</vt:lpstr>
      <vt:lpstr>Arbeitsphase</vt:lpstr>
      <vt:lpstr>THINK – ALLEINE DENKEN</vt:lpstr>
      <vt:lpstr>PAIR - AUSTAUSCHEN</vt:lpstr>
      <vt:lpstr>Analyse - Matrix</vt:lpstr>
      <vt:lpstr>SHARE – TEILEN UND FESTHALTEN</vt:lpstr>
      <vt:lpstr>Pause</vt:lpstr>
      <vt:lpstr>      Schritt 2</vt:lpstr>
      <vt:lpstr>Obligatorische Bausteine</vt:lpstr>
      <vt:lpstr>Arbeitsphase</vt:lpstr>
      <vt:lpstr>Schritt 2a: Arbeitsauftrag</vt:lpstr>
      <vt:lpstr>Grundlagen der Bausteine</vt:lpstr>
      <vt:lpstr>Bezug Orientierungsrahmen</vt:lpstr>
      <vt:lpstr>Ergebnissicherung Set 2 – kurz erklärt</vt:lpstr>
      <vt:lpstr>Entscheidung pro gewählter Baustein</vt:lpstr>
      <vt:lpstr>Entscheidung pro gewählter Baustein</vt:lpstr>
      <vt:lpstr>Arbeitsauftrag  im Überblick</vt:lpstr>
      <vt:lpstr>Schritt 2b: Präsentation und Konsent Set 2</vt:lpstr>
      <vt:lpstr>PowerPoint-Präsentation</vt:lpstr>
      <vt:lpstr>Ergebnissicherung</vt:lpstr>
      <vt:lpstr>Sichtung und Beschlussfassung</vt:lpstr>
      <vt:lpstr>Pause</vt:lpstr>
      <vt:lpstr>       Schritt 3</vt:lpstr>
      <vt:lpstr>Schritt 3</vt:lpstr>
      <vt:lpstr>Strategische Ziele festlegen</vt:lpstr>
      <vt:lpstr>Gemeinsame Beschlussfassung</vt:lpstr>
      <vt:lpstr>       Schritt 4</vt:lpstr>
      <vt:lpstr>Schritt 4</vt:lpstr>
      <vt:lpstr>PowerPoint-Präsentation</vt:lpstr>
      <vt:lpstr>Arbeitsphase</vt:lpstr>
      <vt:lpstr>THINK – ALLEINE DENKEN</vt:lpstr>
      <vt:lpstr>PAIR - AUSTAUSCHEN</vt:lpstr>
      <vt:lpstr>SHARE – TEILEN UND FESTHALTEN</vt:lpstr>
      <vt:lpstr>Sichtung und Beschlussfassung</vt:lpstr>
      <vt:lpstr>Agenda</vt:lpstr>
      <vt:lpstr>Ausblick &amp; Absprache Team - Info</vt:lpstr>
      <vt:lpstr>DANKE</vt:lpstr>
      <vt:lpstr>Abschluss</vt:lpstr>
      <vt:lpstr>PowerPoint-Präsentation</vt:lpstr>
    </vt:vector>
  </TitlesOfParts>
  <Company>Dienststelle VolksschulbildungKanton Luzern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 gemeinsam gestalten. Wo stehen wir? - Wo gehen wir hin?</dc:title>
  <dc:subject>Schulen für alle</dc:subject>
  <dc:creator>DVS Weber Katja (Fachbearbeiterin Medien und Informatik)</dc:creator>
  <cp:lastModifiedBy>Priska Buergler</cp:lastModifiedBy>
  <cp:revision>313</cp:revision>
  <dcterms:created xsi:type="dcterms:W3CDTF">2023-07-11T14:15:40Z</dcterms:created>
  <dcterms:modified xsi:type="dcterms:W3CDTF">2024-04-26T06:44:04Z</dcterms:modified>
</cp:coreProperties>
</file>