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61" r:id="rId3"/>
    <p:sldId id="273" r:id="rId4"/>
    <p:sldId id="278" r:id="rId5"/>
    <p:sldId id="275" r:id="rId6"/>
    <p:sldId id="279" r:id="rId7"/>
    <p:sldId id="283" r:id="rId8"/>
    <p:sldId id="280" r:id="rId9"/>
    <p:sldId id="281" r:id="rId10"/>
    <p:sldId id="282" r:id="rId11"/>
    <p:sldId id="284" r:id="rId12"/>
    <p:sldId id="285" r:id="rId13"/>
    <p:sldId id="274" r:id="rId14"/>
    <p:sldId id="269" r:id="rId15"/>
    <p:sldId id="270" r:id="rId16"/>
  </p:sldIdLst>
  <p:sldSz cx="12192000" cy="6858000"/>
  <p:notesSz cx="6858000" cy="9144000"/>
  <p:defaultTextStyle>
    <a:defPPr>
      <a:defRPr lang="de-DE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C7"/>
    <a:srgbClr val="66CCFF"/>
    <a:srgbClr val="E9C700"/>
    <a:srgbClr val="E50D7E"/>
    <a:srgbClr val="D3ECFF"/>
    <a:srgbClr val="FBAFD7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3474" autoAdjust="0"/>
  </p:normalViewPr>
  <p:slideViewPr>
    <p:cSldViewPr snapToGrid="0">
      <p:cViewPr varScale="1">
        <p:scale>
          <a:sx n="92" d="100"/>
          <a:sy n="92" d="100"/>
        </p:scale>
        <p:origin x="11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5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B0177-EEAD-467F-A696-33021A3737BE}" type="datetimeFigureOut">
              <a:rPr lang="de-CH" smtClean="0"/>
              <a:t>01.12.2023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26137-33AE-42AD-9CFF-625B8FDFB1A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4509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5E307-2EED-41DC-B960-7F893A5ED0C7}" type="datetimeFigureOut">
              <a:rPr lang="de-CH" smtClean="0"/>
              <a:t>01.12.2023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FF4FE-F8FC-4C1D-BEE1-E343905C330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7523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FF4FE-F8FC-4C1D-BEE1-E343905C3304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69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FF4FE-F8FC-4C1D-BEE1-E343905C3304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00784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FF4FE-F8FC-4C1D-BEE1-E343905C3304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1603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Die</a:t>
            </a:r>
            <a:r>
              <a:rPr lang="de-CH" baseline="0" dirty="0" smtClean="0"/>
              <a:t> Bausteine werden jetzt erst entwickelt zusammen mit dem Schulfeld. D.h. sie stehen nicht ab sofort zur Verfügung. Auskunft gibt der Phasenplan im Konzept.</a:t>
            </a:r>
          </a:p>
          <a:p>
            <a:endParaRPr lang="de-CH" baseline="0" dirty="0" smtClean="0"/>
          </a:p>
          <a:p>
            <a:r>
              <a:rPr lang="de-CH" baseline="0" dirty="0" smtClean="0"/>
              <a:t>Konkret heisst das, bis 2027 muss man mit diesen Themen begonnen haben.</a:t>
            </a:r>
          </a:p>
          <a:p>
            <a:endParaRPr lang="de-CH" baseline="0" dirty="0" smtClean="0"/>
          </a:p>
          <a:p>
            <a:r>
              <a:rPr lang="de-CH" baseline="0" dirty="0" smtClean="0"/>
              <a:t>Für die Arbeit in einem Baustein ist bei allen Bausteinen mit mindestens 2 Jahren zu rechnen, damit die Ziele auch nachhaltig erreicht werden können.</a:t>
            </a:r>
            <a:endParaRPr lang="de-CH" dirty="0" smtClean="0"/>
          </a:p>
          <a:p>
            <a:endParaRPr lang="de-CH" dirty="0" smtClean="0"/>
          </a:p>
          <a:p>
            <a:r>
              <a:rPr lang="de-CH" dirty="0" smtClean="0"/>
              <a:t>Es gibt Bausteine,</a:t>
            </a:r>
            <a:r>
              <a:rPr lang="de-CH" baseline="0" dirty="0" smtClean="0"/>
              <a:t> die mit grösserem Aufwand verbunden sind.</a:t>
            </a:r>
            <a:endParaRPr lang="de-CH" dirty="0" smtClean="0"/>
          </a:p>
          <a:p>
            <a:r>
              <a:rPr lang="de-CH" dirty="0" smtClean="0"/>
              <a:t>Aufwändig sind diese</a:t>
            </a:r>
            <a:r>
              <a:rPr lang="de-CH" baseline="0" dirty="0" smtClean="0"/>
              <a:t> Themen in Blau.</a:t>
            </a:r>
          </a:p>
          <a:p>
            <a:r>
              <a:rPr lang="de-CH" baseline="0" dirty="0" smtClean="0"/>
              <a:t>Da geht es stark auch um Haltungen, Strukturen, Zusammenarbeitsformen, Kulturen, gemeinsames Verständnis, was die Schule aufbaut und entwickelt. Dies braucht für eine erfolgreiche Umsetzung Zeit.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FF4FE-F8FC-4C1D-BEE1-E343905C3304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3075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Wir haben nun die Inhalte</a:t>
            </a:r>
            <a:r>
              <a:rPr lang="de-CH" baseline="0" dirty="0" smtClean="0"/>
              <a:t> der Bausteine kennen gelernt und sie mit unseren Themen versucht abzugleichen.</a:t>
            </a:r>
          </a:p>
          <a:p>
            <a:endParaRPr lang="de-CH" baseline="0" dirty="0" smtClean="0"/>
          </a:p>
          <a:p>
            <a:r>
              <a:rPr lang="de-CH" baseline="0" dirty="0" smtClean="0"/>
              <a:t>In einem weiteren Schritt definieren Schulleitung / Prozessbegleitung, Bildungskommission und Steuergruppe gemeinsam die Ziele die als Gesamtschule in den nächsten Jahren angestrebt werden.</a:t>
            </a:r>
          </a:p>
          <a:p>
            <a:r>
              <a:rPr lang="de-CH" baseline="0" dirty="0" smtClean="0"/>
              <a:t>Im Schulteam definieren die Schulleitung gemeinsam mit Lehr- und Fachpersonen die Ziele für ihre Schule.</a:t>
            </a:r>
          </a:p>
          <a:p>
            <a:endParaRPr lang="de-CH" baseline="0" dirty="0" smtClean="0"/>
          </a:p>
          <a:p>
            <a:endParaRPr lang="de-CH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FF4FE-F8FC-4C1D-BEE1-E343905C3304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59669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Schulen für alle, zusammen wachsen, Menschen</a:t>
            </a:r>
            <a:r>
              <a:rPr lang="de-CH" baseline="0" dirty="0" smtClean="0"/>
              <a:t> stärken.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FF4FE-F8FC-4C1D-BEE1-E343905C3304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4621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FF4FE-F8FC-4C1D-BEE1-E343905C3304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16819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FF4FE-F8FC-4C1D-BEE1-E343905C3304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8558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FF4FE-F8FC-4C1D-BEE1-E343905C3304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4027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FF4FE-F8FC-4C1D-BEE1-E343905C3304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4280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FF4FE-F8FC-4C1D-BEE1-E343905C3304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7110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FF4FE-F8FC-4C1D-BEE1-E343905C3304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3268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FF4FE-F8FC-4C1D-BEE1-E343905C3304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253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FF4FE-F8FC-4C1D-BEE1-E343905C3304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8687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Abse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9200" y="3338338"/>
            <a:ext cx="11160000" cy="2880000"/>
          </a:xfr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01.12.2023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19200" y="2402338"/>
            <a:ext cx="111600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9199" y="964574"/>
            <a:ext cx="6242919" cy="109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1pPr>
          </a:lstStyle>
          <a:p>
            <a:r>
              <a:rPr lang="de-CH" b="1" smtClean="0"/>
              <a:t>Organisation</a:t>
            </a:r>
            <a:endParaRPr lang="de-CH" b="1" dirty="0" smtClean="0"/>
          </a:p>
        </p:txBody>
      </p:sp>
    </p:spTree>
    <p:extLst>
      <p:ext uri="{BB962C8B-B14F-4D97-AF65-F5344CB8AC3E}">
        <p14:creationId xmlns:p14="http://schemas.microsoft.com/office/powerpoint/2010/main" val="19962872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932000" y="936000"/>
            <a:ext cx="6840000" cy="5183998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9200" y="2159998"/>
            <a:ext cx="4140000" cy="396000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19200" y="936000"/>
            <a:ext cx="4140000" cy="10133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01.12.2023</a:t>
            </a:fld>
            <a:endParaRPr lang="de-CH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3215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9200" y="964575"/>
            <a:ext cx="11160000" cy="18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de-DE" dirty="0" smtClean="0"/>
              <a:t>Departement</a:t>
            </a:r>
          </a:p>
          <a:p>
            <a:pPr lvl="0"/>
            <a:r>
              <a:rPr lang="de-DE" smtClean="0"/>
              <a:t>Organisation</a:t>
            </a:r>
            <a:endParaRPr lang="de-DE" dirty="0" smtClean="0"/>
          </a:p>
          <a:p>
            <a:pPr lvl="0"/>
            <a:r>
              <a:rPr lang="de-DE" dirty="0" smtClean="0"/>
              <a:t>URL…</a:t>
            </a:r>
            <a:endParaRPr lang="de-CH" dirty="0" smtClean="0"/>
          </a:p>
          <a:p>
            <a:pPr lvl="0"/>
            <a:endParaRPr lang="de-CH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9200" y="3240000"/>
            <a:ext cx="11160000" cy="1440000"/>
          </a:xfrm>
        </p:spPr>
        <p:txBody>
          <a:bodyPr/>
          <a:lstStyle>
            <a:lvl1pPr marL="0" indent="0" algn="ctr">
              <a:buNone/>
              <a:defRPr i="1" baseline="0">
                <a:solidFill>
                  <a:srgbClr val="009FE3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de-DE" smtClean="0"/>
              <a:t>Schlusssatz, Handlungsaufforderung (opt.)</a:t>
            </a:r>
            <a:endParaRPr lang="de-CH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01.12.2023</a:t>
            </a:fld>
            <a:endParaRPr lang="de-CH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0083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9200" y="1872000"/>
            <a:ext cx="11160000" cy="2880000"/>
          </a:xfr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01.12.2023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19200" y="936000"/>
            <a:ext cx="111600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280583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9200" y="1872000"/>
            <a:ext cx="11160000" cy="4320000"/>
          </a:xfr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buClr>
                <a:srgbClr val="0082C7"/>
              </a:buClr>
              <a:buSzPct val="80000"/>
              <a:buFontTx/>
              <a:buBlip>
                <a:blip r:embed="rId2"/>
              </a:buBlip>
              <a:defRPr lang="de-DE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buClr>
                <a:srgbClr val="0082C7"/>
              </a:buClr>
              <a:buSzPct val="80000"/>
              <a:buFontTx/>
              <a:buBlip>
                <a:blip r:embed="rId2"/>
              </a:buBlip>
              <a:defRPr lang="de-DE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buClr>
                <a:srgbClr val="0082C7"/>
              </a:buClr>
              <a:buSzPct val="80000"/>
              <a:buFontTx/>
              <a:buBlip>
                <a:blip r:embed="rId2"/>
              </a:buBlip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buClr>
                <a:srgbClr val="0082C7"/>
              </a:buClr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buClr>
                <a:srgbClr val="0082C7"/>
              </a:buClr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5AC23F4F-66B7-46A3-AB40-3D776688B753}" type="datetime1">
              <a:rPr lang="de-CH" smtClean="0"/>
              <a:t>01.12.2023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619200" y="936000"/>
            <a:ext cx="111600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94301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9200" y="936000"/>
            <a:ext cx="11160000" cy="34920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9200" y="4589463"/>
            <a:ext cx="11160000" cy="1548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01.12.2023</a:t>
            </a:fld>
            <a:endParaRPr lang="de-CH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30152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9200" y="1872000"/>
            <a:ext cx="5472000" cy="4320000"/>
          </a:xfrm>
        </p:spPr>
        <p:txBody>
          <a:bodyPr/>
          <a:lstStyle>
            <a:lvl1pPr marL="228594" indent="-228594">
              <a:buFontTx/>
              <a:buBlip>
                <a:blip r:embed="rId2"/>
              </a:buBlip>
              <a:defRPr/>
            </a:lvl1pPr>
            <a:lvl2pPr marL="685783" indent="-228594">
              <a:buFontTx/>
              <a:buBlip>
                <a:blip r:embed="rId2"/>
              </a:buBlip>
              <a:defRPr/>
            </a:lvl2pPr>
            <a:lvl3pPr marL="1142971" indent="-228594">
              <a:buFontTx/>
              <a:buBlip>
                <a:blip r:embed="rId2"/>
              </a:buBlip>
              <a:defRPr/>
            </a:lvl3pPr>
            <a:lvl4pPr marL="1600160" indent="-228594">
              <a:buFontTx/>
              <a:buBlip>
                <a:blip r:embed="rId2"/>
              </a:buBlip>
              <a:defRPr/>
            </a:lvl4pPr>
            <a:lvl5pPr marL="2057349" indent="-228594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9999" y="1872000"/>
            <a:ext cx="5472000" cy="4320000"/>
          </a:xfrm>
        </p:spPr>
        <p:txBody>
          <a:bodyPr/>
          <a:lstStyle>
            <a:lvl1pPr marL="228594" indent="-228594">
              <a:buFontTx/>
              <a:buBlip>
                <a:blip r:embed="rId2"/>
              </a:buBlip>
              <a:defRPr/>
            </a:lvl1pPr>
            <a:lvl2pPr marL="685783" indent="-228594">
              <a:buFontTx/>
              <a:buBlip>
                <a:blip r:embed="rId2"/>
              </a:buBlip>
              <a:defRPr/>
            </a:lvl2pPr>
            <a:lvl3pPr marL="1142971" indent="-228594">
              <a:buFontTx/>
              <a:buBlip>
                <a:blip r:embed="rId2"/>
              </a:buBlip>
              <a:defRPr/>
            </a:lvl3pPr>
            <a:lvl4pPr marL="1600160" indent="-228594">
              <a:buFontTx/>
              <a:buBlip>
                <a:blip r:embed="rId2"/>
              </a:buBlip>
              <a:defRPr/>
            </a:lvl4pPr>
            <a:lvl5pPr marL="2057349" indent="-228594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19200" y="936000"/>
            <a:ext cx="111600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01.12.2023</a:t>
            </a:fld>
            <a:endParaRPr lang="de-CH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1943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9200" y="1947863"/>
            <a:ext cx="5472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200" y="2914651"/>
            <a:ext cx="5472000" cy="32750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99999" y="1947863"/>
            <a:ext cx="5472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99859" y="2914651"/>
            <a:ext cx="5472000" cy="32750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619200" y="936000"/>
            <a:ext cx="111600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01.12.2023</a:t>
            </a:fld>
            <a:endParaRPr lang="de-CH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4915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619200" y="936000"/>
            <a:ext cx="111600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01.12.2023</a:t>
            </a:fld>
            <a:endParaRPr lang="de-CH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0011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01.12.2023</a:t>
            </a:fld>
            <a:endParaRPr lang="de-CH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4894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9200" y="936000"/>
            <a:ext cx="11160000" cy="1008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000" y="2159999"/>
            <a:ext cx="6731999" cy="396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9200" y="2160000"/>
            <a:ext cx="4140000" cy="396000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01.12.2023</a:t>
            </a:fld>
            <a:endParaRPr lang="de-CH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942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9200" y="936000"/>
            <a:ext cx="111600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9200" y="1872000"/>
            <a:ext cx="111600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19200" y="6372000"/>
            <a:ext cx="14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A72A3-220D-48A9-B693-AB7431F73DEE}" type="datetime1">
              <a:rPr lang="de-CH" smtClean="0"/>
              <a:t>01.12.2023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232000" y="6372000"/>
            <a:ext cx="79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332000" y="6372000"/>
            <a:ext cx="14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216800" cy="36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8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0082C7"/>
        </a:buClr>
        <a:buSzPct val="80000"/>
        <a:buFontTx/>
        <a:buBlip>
          <a:blip r:embed="rId1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82C7"/>
        </a:buClr>
        <a:buSzPct val="80000"/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82C7"/>
        </a:buClr>
        <a:buSzPct val="80000"/>
        <a:buFontTx/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82C7"/>
        </a:buClr>
        <a:buSzPct val="80000"/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82C7"/>
        </a:buClr>
        <a:buSzPct val="80000"/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3" userDrawn="1">
          <p15:clr>
            <a:srgbClr val="F26B43"/>
          </p15:clr>
        </p15:guide>
        <p15:guide id="2" pos="619" userDrawn="1">
          <p15:clr>
            <a:srgbClr val="F26B43"/>
          </p15:clr>
        </p15:guide>
        <p15:guide id="3" pos="7151" userDrawn="1">
          <p15:clr>
            <a:srgbClr val="F26B43"/>
          </p15:clr>
        </p15:guide>
        <p15:guide id="4" orient="horz" pos="38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cid:5ce6387b-3972-438f-8864-6226c40bd6a5@lu.ch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olksschulbildung.lu.ch/entwicklung/Schulen_fuer_all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cid:5ce6387b-3972-438f-8864-6226c40bd6a5@lu.ch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9200" y="935999"/>
            <a:ext cx="11160000" cy="1675396"/>
          </a:xfrm>
        </p:spPr>
        <p:txBody>
          <a:bodyPr/>
          <a:lstStyle/>
          <a:p>
            <a:r>
              <a:rPr lang="de-CH" dirty="0" smtClean="0"/>
              <a:t>Schule gemeinsam gestalten</a:t>
            </a:r>
            <a:br>
              <a:rPr lang="de-CH" dirty="0" smtClean="0"/>
            </a:br>
            <a:r>
              <a:rPr lang="de-CH" dirty="0" smtClean="0"/>
              <a:t>Wo stehen wir? – </a:t>
            </a:r>
            <a:r>
              <a:rPr lang="de-CH" smtClean="0"/>
              <a:t>Wo gehen </a:t>
            </a:r>
            <a:r>
              <a:rPr lang="de-CH" dirty="0" smtClean="0"/>
              <a:t>wir hin?</a:t>
            </a:r>
            <a:endParaRPr lang="de-CH" dirty="0"/>
          </a:p>
        </p:txBody>
      </p:sp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97" y="1541335"/>
            <a:ext cx="5666253" cy="5438305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986" y="5738070"/>
            <a:ext cx="2975399" cy="534989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4301692" y="1883383"/>
            <a:ext cx="2329790" cy="2288197"/>
          </a:xfrm>
          <a:prstGeom prst="ellipse">
            <a:avLst/>
          </a:prstGeom>
          <a:solidFill>
            <a:srgbClr val="2FA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Welche Bausteine gibt es? Was wird damit angestrebt?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1585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9200" y="1991339"/>
            <a:ext cx="11160000" cy="2809261"/>
          </a:xfrm>
        </p:spPr>
        <p:txBody>
          <a:bodyPr>
            <a:noAutofit/>
          </a:bodyPr>
          <a:lstStyle/>
          <a:p>
            <a:r>
              <a:rPr lang="de-CH" sz="5000" i="0" dirty="0" smtClean="0">
                <a:solidFill>
                  <a:schemeClr val="tx1"/>
                </a:solidFill>
              </a:rPr>
              <a:t>Welche Information aus dem Baustein erzeugt bei dir den grössten Widerstand? Warum?</a:t>
            </a:r>
            <a:endParaRPr lang="de-CH" sz="5000" i="0" dirty="0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10</a:t>
            </a:fld>
            <a:endParaRPr lang="de-CH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Gallery </a:t>
            </a:r>
            <a:r>
              <a:rPr lang="de-CH" dirty="0" err="1" smtClean="0"/>
              <a:t>Walk</a:t>
            </a:r>
            <a:r>
              <a:rPr lang="de-CH" dirty="0" smtClean="0"/>
              <a:t> – Frage 3</a:t>
            </a:r>
            <a:endParaRPr lang="de-CH" dirty="0"/>
          </a:p>
        </p:txBody>
      </p:sp>
      <p:sp>
        <p:nvSpPr>
          <p:cNvPr id="4" name="Textfeld 3"/>
          <p:cNvSpPr txBox="1"/>
          <p:nvPr/>
        </p:nvSpPr>
        <p:spPr>
          <a:xfrm>
            <a:off x="6905440" y="4247289"/>
            <a:ext cx="42966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0" dirty="0" smtClean="0">
                <a:sym typeface="Webdings" panose="05030102010509060703" pitchFamily="18" charset="2"/>
              </a:rPr>
              <a:t></a:t>
            </a:r>
            <a:r>
              <a:rPr lang="de-CH" sz="8000" dirty="0" smtClean="0">
                <a:sym typeface="Webdings" panose="05030102010509060703" pitchFamily="18" charset="2"/>
              </a:rPr>
              <a:t></a:t>
            </a:r>
            <a:r>
              <a:rPr lang="de-CH" sz="12000" dirty="0" smtClean="0">
                <a:sym typeface="Webdings" panose="05030102010509060703" pitchFamily="18" charset="2"/>
              </a:rPr>
              <a:t></a:t>
            </a:r>
            <a:endParaRPr lang="de-CH" sz="12000" dirty="0"/>
          </a:p>
        </p:txBody>
      </p:sp>
    </p:spTree>
    <p:extLst>
      <p:ext uri="{BB962C8B-B14F-4D97-AF65-F5344CB8AC3E}">
        <p14:creationId xmlns:p14="http://schemas.microsoft.com/office/powerpoint/2010/main" val="89842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32CE-2F18-42BB-BEA2-16F36172DBDC}" type="datetime1">
              <a:rPr lang="de-CH" smtClean="0"/>
              <a:t>01.12.2023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11</a:t>
            </a:fld>
            <a:endParaRPr lang="de-CH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Bausteine mit den Themen </a:t>
            </a:r>
            <a:r>
              <a:rPr lang="de-CH" dirty="0" err="1" smtClean="0"/>
              <a:t>clustern</a:t>
            </a:r>
            <a:endParaRPr lang="de-CH" dirty="0"/>
          </a:p>
        </p:txBody>
      </p:sp>
      <p:pic>
        <p:nvPicPr>
          <p:cNvPr id="10" name="Grafik 9" descr="cid:5ce6387b-3972-438f-8864-6226c40bd6a5@lu.ch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974" y="1656000"/>
            <a:ext cx="5532188" cy="76562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efaltete Ecke 1"/>
          <p:cNvSpPr/>
          <p:nvPr/>
        </p:nvSpPr>
        <p:spPr>
          <a:xfrm rot="836555">
            <a:off x="8095128" y="2421608"/>
            <a:ext cx="1673525" cy="1570007"/>
          </a:xfrm>
          <a:prstGeom prst="foldedCorner">
            <a:avLst/>
          </a:prstGeom>
          <a:solidFill>
            <a:srgbClr val="0082C7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Überfachliche Kompetenzen: Förderung und Beurteilung</a:t>
            </a:r>
            <a:endParaRPr lang="de-CH" dirty="0"/>
          </a:p>
        </p:txBody>
      </p:sp>
      <p:sp>
        <p:nvSpPr>
          <p:cNvPr id="9" name="Gefaltete Ecke 8"/>
          <p:cNvSpPr/>
          <p:nvPr/>
        </p:nvSpPr>
        <p:spPr>
          <a:xfrm rot="836555">
            <a:off x="7883253" y="4486049"/>
            <a:ext cx="1673525" cy="1570007"/>
          </a:xfrm>
          <a:prstGeom prst="foldedCorner">
            <a:avLst/>
          </a:prstGeom>
          <a:solidFill>
            <a:srgbClr val="0082C7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Beurteilungs- und Feedback-kultur</a:t>
            </a:r>
            <a:endParaRPr lang="de-CH" dirty="0"/>
          </a:p>
        </p:txBody>
      </p:sp>
      <p:sp>
        <p:nvSpPr>
          <p:cNvPr id="12" name="Gefaltete Ecke 11"/>
          <p:cNvSpPr/>
          <p:nvPr/>
        </p:nvSpPr>
        <p:spPr>
          <a:xfrm rot="20948950">
            <a:off x="1665325" y="2643905"/>
            <a:ext cx="1673525" cy="1570007"/>
          </a:xfrm>
          <a:prstGeom prst="foldedCorner">
            <a:avLst/>
          </a:prstGeom>
          <a:solidFill>
            <a:srgbClr val="0082C7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Lebens-kompetenzen im digitalisierten Zeitalter</a:t>
            </a:r>
            <a:endParaRPr lang="de-CH" dirty="0"/>
          </a:p>
        </p:txBody>
      </p:sp>
      <p:sp>
        <p:nvSpPr>
          <p:cNvPr id="13" name="Gefaltete Ecke 12"/>
          <p:cNvSpPr/>
          <p:nvPr/>
        </p:nvSpPr>
        <p:spPr>
          <a:xfrm rot="20948950">
            <a:off x="1472018" y="4500887"/>
            <a:ext cx="1673525" cy="1570007"/>
          </a:xfrm>
          <a:prstGeom prst="foldedCorner">
            <a:avLst/>
          </a:prstGeom>
          <a:solidFill>
            <a:srgbClr val="0082C7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…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5254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619200" y="2320574"/>
            <a:ext cx="5472000" cy="3010551"/>
          </a:xfrm>
          <a:solidFill>
            <a:srgbClr val="66CCF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5000" dirty="0" smtClean="0"/>
              <a:t>In welchem Baustein ist das Thema angesiedelt?</a:t>
            </a:r>
            <a:endParaRPr lang="de-CH" sz="50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CH" dirty="0" smtClean="0"/>
              <a:t>Plakat an Tisch holen</a:t>
            </a:r>
          </a:p>
          <a:p>
            <a:r>
              <a:rPr lang="de-CH" dirty="0" smtClean="0"/>
              <a:t>Bausteine zuordnen, die mit dem Thema in Verbindung stehen</a:t>
            </a:r>
          </a:p>
          <a:p>
            <a:r>
              <a:rPr lang="de-CH" dirty="0" smtClean="0"/>
              <a:t>Gewählte Bausteine auf Post-</a:t>
            </a:r>
            <a:r>
              <a:rPr lang="de-CH" dirty="0" err="1" smtClean="0"/>
              <a:t>it</a:t>
            </a:r>
            <a:r>
              <a:rPr lang="de-CH" dirty="0" smtClean="0"/>
              <a:t>-Zettel notieren und diese auf das Plakat kleben</a:t>
            </a:r>
          </a:p>
          <a:p>
            <a:r>
              <a:rPr lang="de-CH" dirty="0" smtClean="0"/>
              <a:t>Plakat zurückhängen, neues Plakat holen</a:t>
            </a:r>
          </a:p>
          <a:p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Bausteine mit Thema </a:t>
            </a:r>
            <a:r>
              <a:rPr lang="de-CH" dirty="0" err="1" smtClean="0"/>
              <a:t>clustern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32CE-2F18-42BB-BEA2-16F36172DBDC}" type="datetime1">
              <a:rPr lang="de-CH" smtClean="0"/>
              <a:t>01.12.2023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946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619199" y="1872000"/>
            <a:ext cx="10992229" cy="4320000"/>
          </a:xfrm>
        </p:spPr>
        <p:txBody>
          <a:bodyPr/>
          <a:lstStyle/>
          <a:p>
            <a:r>
              <a:rPr lang="de-CH" b="1" dirty="0" smtClean="0">
                <a:solidFill>
                  <a:srgbClr val="009FE3"/>
                </a:solidFill>
              </a:rPr>
              <a:t>Überfachliche Kompetenzen fördern und beurteilen</a:t>
            </a:r>
          </a:p>
          <a:p>
            <a:r>
              <a:rPr lang="de-CH" dirty="0" smtClean="0"/>
              <a:t>Lesen fördern</a:t>
            </a:r>
          </a:p>
          <a:p>
            <a:r>
              <a:rPr lang="de-CH" dirty="0" smtClean="0"/>
              <a:t>Berufsauftrag Schulleitende und gemeinschaftliche Führung</a:t>
            </a:r>
          </a:p>
          <a:p>
            <a:r>
              <a:rPr lang="de-CH" b="1" dirty="0" smtClean="0">
                <a:solidFill>
                  <a:srgbClr val="009FE3"/>
                </a:solidFill>
              </a:rPr>
              <a:t>Schule trägt herausforderndes Verhalten</a:t>
            </a:r>
          </a:p>
          <a:p>
            <a:r>
              <a:rPr lang="de-CH" dirty="0" smtClean="0"/>
              <a:t>Flexibilisierung der Wochenstundentafel</a:t>
            </a:r>
          </a:p>
          <a:p>
            <a:r>
              <a:rPr lang="de-CH" dirty="0" smtClean="0"/>
              <a:t>Flexible Einschulung</a:t>
            </a:r>
          </a:p>
          <a:p>
            <a:r>
              <a:rPr lang="de-CH" b="1" dirty="0" smtClean="0">
                <a:solidFill>
                  <a:srgbClr val="009FE3"/>
                </a:solidFill>
              </a:rPr>
              <a:t>Flexibilisierung des 9. Schuljahres</a:t>
            </a:r>
          </a:p>
          <a:p>
            <a:r>
              <a:rPr lang="de-CH" dirty="0" smtClean="0"/>
              <a:t>Digitale Instrumente zu Förderung und Beurteilung</a:t>
            </a:r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Voraussichtlich obligatorische Bausteine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13</a:t>
            </a:fld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9183329" y="3852750"/>
            <a:ext cx="2931587" cy="2879250"/>
          </a:xfrm>
          <a:prstGeom prst="ellipse">
            <a:avLst/>
          </a:prstGeom>
          <a:solidFill>
            <a:srgbClr val="283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 smtClean="0"/>
              <a:t>Anknüpfend an bisherige Errungen-schaften der Schule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556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79" y="743641"/>
            <a:ext cx="6855879" cy="6855879"/>
          </a:xfr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Ausblick: Wo stehen wir? – Wo gehen wir hin?</a:t>
            </a:r>
            <a:endParaRPr lang="de-CH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619200" y="1557773"/>
            <a:ext cx="11308285" cy="4987880"/>
            <a:chOff x="619200" y="1557773"/>
            <a:chExt cx="11308285" cy="4987880"/>
          </a:xfrm>
        </p:grpSpPr>
        <p:sp>
          <p:nvSpPr>
            <p:cNvPr id="8" name="Ellipse 7"/>
            <p:cNvSpPr/>
            <p:nvPr/>
          </p:nvSpPr>
          <p:spPr>
            <a:xfrm>
              <a:off x="619200" y="1991266"/>
              <a:ext cx="2329790" cy="22881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b="1" dirty="0" smtClean="0"/>
                <a:t>Analyse:</a:t>
              </a:r>
            </a:p>
            <a:p>
              <a:pPr algn="ctr"/>
              <a:r>
                <a:rPr lang="de-CH" dirty="0" smtClean="0"/>
                <a:t>Was beschäftigt uns an unserer Schule?</a:t>
              </a:r>
              <a:endParaRPr lang="de-CH" dirty="0"/>
            </a:p>
          </p:txBody>
        </p:sp>
        <p:sp>
          <p:nvSpPr>
            <p:cNvPr id="9" name="Ellipse 8"/>
            <p:cNvSpPr/>
            <p:nvPr/>
          </p:nvSpPr>
          <p:spPr>
            <a:xfrm>
              <a:off x="1875884" y="3644634"/>
              <a:ext cx="2329790" cy="2288197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b="1" dirty="0" smtClean="0"/>
                <a:t>Analyse:</a:t>
              </a:r>
            </a:p>
            <a:p>
              <a:pPr algn="ctr"/>
              <a:r>
                <a:rPr lang="de-CH" dirty="0" smtClean="0"/>
                <a:t>Was möchten wir schon lange angehen?</a:t>
              </a:r>
              <a:endParaRPr lang="de-CH" dirty="0"/>
            </a:p>
          </p:txBody>
        </p:sp>
        <p:sp>
          <p:nvSpPr>
            <p:cNvPr id="10" name="Ellipse 9"/>
            <p:cNvSpPr/>
            <p:nvPr/>
          </p:nvSpPr>
          <p:spPr>
            <a:xfrm>
              <a:off x="4301692" y="1883383"/>
              <a:ext cx="2329790" cy="2288197"/>
            </a:xfrm>
            <a:prstGeom prst="ellipse">
              <a:avLst/>
            </a:prstGeom>
            <a:solidFill>
              <a:srgbClr val="2FA3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b="1" dirty="0" smtClean="0"/>
                <a:t>Lernen: </a:t>
              </a:r>
              <a:r>
                <a:rPr lang="de-CH" dirty="0" smtClean="0"/>
                <a:t>Welche Bausteine gibt es? Was wird damit angestrebt?</a:t>
              </a:r>
              <a:endParaRPr lang="de-CH" dirty="0"/>
            </a:p>
          </p:txBody>
        </p:sp>
        <p:sp>
          <p:nvSpPr>
            <p:cNvPr id="11" name="Ellipse 10"/>
            <p:cNvSpPr/>
            <p:nvPr/>
          </p:nvSpPr>
          <p:spPr>
            <a:xfrm>
              <a:off x="7433062" y="3470981"/>
              <a:ext cx="2329790" cy="2288197"/>
            </a:xfrm>
            <a:prstGeom prst="ellipse">
              <a:avLst/>
            </a:prstGeom>
            <a:solidFill>
              <a:srgbClr val="FF34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b="1" dirty="0" smtClean="0"/>
                <a:t>Zukunft:</a:t>
              </a:r>
            </a:p>
            <a:p>
              <a:pPr algn="ctr"/>
              <a:r>
                <a:rPr lang="de-CH" dirty="0" smtClean="0"/>
                <a:t>Welche Ziele setzen wir uns?</a:t>
              </a:r>
              <a:endParaRPr lang="de-CH" dirty="0"/>
            </a:p>
          </p:txBody>
        </p:sp>
        <p:sp>
          <p:nvSpPr>
            <p:cNvPr id="13" name="Ellipse 12"/>
            <p:cNvSpPr/>
            <p:nvPr/>
          </p:nvSpPr>
          <p:spPr>
            <a:xfrm>
              <a:off x="9159905" y="4257456"/>
              <a:ext cx="2329790" cy="2288197"/>
            </a:xfrm>
            <a:prstGeom prst="ellipse">
              <a:avLst/>
            </a:prstGeom>
            <a:solidFill>
              <a:srgbClr val="FF345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b="1" dirty="0" smtClean="0"/>
                <a:t>Zukunft:</a:t>
              </a:r>
            </a:p>
            <a:p>
              <a:pPr algn="ctr"/>
              <a:r>
                <a:rPr lang="de-CH" dirty="0" smtClean="0"/>
                <a:t>Mit welchen Bausteinen können wir die Ziele erreichen?</a:t>
              </a:r>
              <a:endParaRPr lang="de-CH" dirty="0"/>
            </a:p>
          </p:txBody>
        </p:sp>
        <p:sp>
          <p:nvSpPr>
            <p:cNvPr id="14" name="Ellipse 13"/>
            <p:cNvSpPr/>
            <p:nvPr/>
          </p:nvSpPr>
          <p:spPr>
            <a:xfrm>
              <a:off x="9597695" y="1557773"/>
              <a:ext cx="2329790" cy="22881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b="1" dirty="0" smtClean="0"/>
                <a:t>Analyse:</a:t>
              </a:r>
            </a:p>
            <a:p>
              <a:pPr algn="ctr"/>
              <a:r>
                <a:rPr lang="de-CH" dirty="0" smtClean="0"/>
                <a:t>Wo stehen wir in den gewählten Bausteinen?</a:t>
              </a:r>
              <a:endParaRPr lang="de-CH" dirty="0"/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42" y="6394381"/>
            <a:ext cx="1800000" cy="337619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203533" y="3937407"/>
            <a:ext cx="1733599" cy="17026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rgbClr val="66CCFF"/>
                </a:solidFill>
              </a:rPr>
              <a:t>Gründe, Ursachen</a:t>
            </a:r>
          </a:p>
        </p:txBody>
      </p:sp>
      <p:sp>
        <p:nvSpPr>
          <p:cNvPr id="17" name="Ellipse 16"/>
          <p:cNvSpPr/>
          <p:nvPr/>
        </p:nvSpPr>
        <p:spPr>
          <a:xfrm>
            <a:off x="619200" y="5144375"/>
            <a:ext cx="1744774" cy="17136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rgbClr val="66CCFF"/>
                </a:solidFill>
              </a:rPr>
              <a:t>Prioritäten</a:t>
            </a:r>
          </a:p>
        </p:txBody>
      </p:sp>
      <p:sp>
        <p:nvSpPr>
          <p:cNvPr id="12" name="Rechteck 11"/>
          <p:cNvSpPr/>
          <p:nvPr/>
        </p:nvSpPr>
        <p:spPr>
          <a:xfrm>
            <a:off x="2183476" y="1933918"/>
            <a:ext cx="360996" cy="369332"/>
          </a:xfrm>
          <a:prstGeom prst="rect">
            <a:avLst/>
          </a:prstGeom>
          <a:solidFill>
            <a:srgbClr val="0082C7"/>
          </a:solidFill>
        </p:spPr>
        <p:txBody>
          <a:bodyPr wrap="none">
            <a:spAutoFit/>
          </a:bodyPr>
          <a:lstStyle/>
          <a:p>
            <a:r>
              <a:rPr lang="de-CH" dirty="0">
                <a:solidFill>
                  <a:schemeClr val="bg1"/>
                </a:solidFill>
                <a:sym typeface="Wingdings 2" panose="05020102010507070707" pitchFamily="18" charset="2"/>
              </a:rPr>
              <a:t>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139116" y="3521035"/>
            <a:ext cx="360996" cy="369332"/>
          </a:xfrm>
          <a:prstGeom prst="rect">
            <a:avLst/>
          </a:prstGeom>
          <a:solidFill>
            <a:srgbClr val="0082C7"/>
          </a:solidFill>
        </p:spPr>
        <p:txBody>
          <a:bodyPr wrap="none">
            <a:spAutoFit/>
          </a:bodyPr>
          <a:lstStyle/>
          <a:p>
            <a:r>
              <a:rPr lang="de-CH" dirty="0">
                <a:solidFill>
                  <a:schemeClr val="bg1"/>
                </a:solidFill>
                <a:sym typeface="Wingdings 2" panose="05020102010507070707" pitchFamily="18" charset="2"/>
              </a:rPr>
              <a:t>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390693" y="3871852"/>
            <a:ext cx="360996" cy="369332"/>
          </a:xfrm>
          <a:prstGeom prst="rect">
            <a:avLst/>
          </a:prstGeom>
          <a:solidFill>
            <a:srgbClr val="0082C7"/>
          </a:solidFill>
        </p:spPr>
        <p:txBody>
          <a:bodyPr wrap="none">
            <a:spAutoFit/>
          </a:bodyPr>
          <a:lstStyle/>
          <a:p>
            <a:r>
              <a:rPr lang="de-CH" dirty="0">
                <a:solidFill>
                  <a:schemeClr val="bg1"/>
                </a:solidFill>
                <a:sym typeface="Wingdings 2" panose="05020102010507070707" pitchFamily="18" charset="2"/>
              </a:rPr>
              <a:t>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1443647" y="4959709"/>
            <a:ext cx="360996" cy="369332"/>
          </a:xfrm>
          <a:prstGeom prst="rect">
            <a:avLst/>
          </a:prstGeom>
          <a:solidFill>
            <a:srgbClr val="0082C7"/>
          </a:solidFill>
        </p:spPr>
        <p:txBody>
          <a:bodyPr wrap="none">
            <a:spAutoFit/>
          </a:bodyPr>
          <a:lstStyle/>
          <a:p>
            <a:r>
              <a:rPr lang="de-CH" dirty="0">
                <a:solidFill>
                  <a:schemeClr val="bg1"/>
                </a:solidFill>
                <a:sym typeface="Wingdings 2" panose="05020102010507070707" pitchFamily="18" charset="2"/>
              </a:rPr>
              <a:t>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2460900" y="1814003"/>
            <a:ext cx="1744774" cy="17136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rgbClr val="66CCFF"/>
                </a:solidFill>
              </a:rPr>
              <a:t>Belegen mit Daten</a:t>
            </a:r>
          </a:p>
        </p:txBody>
      </p:sp>
      <p:sp>
        <p:nvSpPr>
          <p:cNvPr id="22" name="Ellipse 21"/>
          <p:cNvSpPr/>
          <p:nvPr/>
        </p:nvSpPr>
        <p:spPr>
          <a:xfrm>
            <a:off x="6029297" y="1421739"/>
            <a:ext cx="1744774" cy="17136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rgbClr val="66CCFF"/>
                </a:solidFill>
              </a:rPr>
              <a:t>Bausteine</a:t>
            </a:r>
          </a:p>
        </p:txBody>
      </p:sp>
      <p:sp>
        <p:nvSpPr>
          <p:cNvPr id="23" name="Ellipse 22"/>
          <p:cNvSpPr/>
          <p:nvPr/>
        </p:nvSpPr>
        <p:spPr>
          <a:xfrm>
            <a:off x="5007254" y="3813236"/>
            <a:ext cx="1744774" cy="17136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rgbClr val="66CCFF"/>
                </a:solidFill>
              </a:rPr>
              <a:t>Bausteine und Themen der Schule</a:t>
            </a:r>
          </a:p>
        </p:txBody>
      </p:sp>
      <p:sp>
        <p:nvSpPr>
          <p:cNvPr id="24" name="Rechteck 23"/>
          <p:cNvSpPr/>
          <p:nvPr/>
        </p:nvSpPr>
        <p:spPr>
          <a:xfrm>
            <a:off x="4928869" y="1754316"/>
            <a:ext cx="360996" cy="369332"/>
          </a:xfrm>
          <a:prstGeom prst="rect">
            <a:avLst/>
          </a:prstGeom>
          <a:solidFill>
            <a:srgbClr val="0082C7"/>
          </a:solidFill>
        </p:spPr>
        <p:txBody>
          <a:bodyPr wrap="none">
            <a:spAutoFit/>
          </a:bodyPr>
          <a:lstStyle/>
          <a:p>
            <a:r>
              <a:rPr lang="de-CH" dirty="0">
                <a:solidFill>
                  <a:schemeClr val="bg1"/>
                </a:solidFill>
                <a:sym typeface="Wingdings 2" panose="05020102010507070707" pitchFamily="18" charset="2"/>
              </a:rPr>
              <a:t>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26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12" y="2033336"/>
            <a:ext cx="11088000" cy="207973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955458" y="6032090"/>
            <a:ext cx="2433484" cy="825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769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19200" y="1918724"/>
            <a:ext cx="11152800" cy="4813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 smtClean="0">
                <a:solidFill>
                  <a:srgbClr val="0082C7"/>
                </a:solidFill>
              </a:rPr>
              <a:t>Frage 1:</a:t>
            </a:r>
          </a:p>
          <a:p>
            <a:pPr marL="0" indent="0">
              <a:buNone/>
            </a:pPr>
            <a:r>
              <a:rPr lang="de-CH" dirty="0" smtClean="0"/>
              <a:t>Was </a:t>
            </a:r>
            <a:r>
              <a:rPr lang="de-CH" dirty="0"/>
              <a:t>gab es für Situationen, in denen du dich völlig geirrt hast?</a:t>
            </a:r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dirty="0" smtClean="0">
                <a:solidFill>
                  <a:srgbClr val="0082C7"/>
                </a:solidFill>
              </a:rPr>
              <a:t>Frage 2:</a:t>
            </a:r>
          </a:p>
          <a:p>
            <a:pPr marL="0" indent="0">
              <a:buNone/>
            </a:pPr>
            <a:r>
              <a:rPr lang="de-CH" dirty="0" smtClean="0"/>
              <a:t>Für </a:t>
            </a:r>
            <a:r>
              <a:rPr lang="de-CH" dirty="0"/>
              <a:t>welche Dinge hast du dich schon als Kind begeistert</a:t>
            </a:r>
            <a:endParaRPr lang="de-CH" dirty="0" smtClean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dirty="0" smtClean="0">
                <a:solidFill>
                  <a:srgbClr val="0082C7"/>
                </a:solidFill>
              </a:rPr>
              <a:t>Frage 3:</a:t>
            </a:r>
          </a:p>
          <a:p>
            <a:pPr marL="0" indent="0">
              <a:buNone/>
            </a:pPr>
            <a:r>
              <a:rPr lang="de-CH" dirty="0" smtClean="0"/>
              <a:t>Was </a:t>
            </a:r>
            <a:r>
              <a:rPr lang="de-CH" dirty="0"/>
              <a:t>hättest du nie geglaubt, wenn es dir jemand vor zehn Jahren gesagt hätte?</a:t>
            </a:r>
          </a:p>
          <a:p>
            <a:pPr marL="0" indent="0">
              <a:buNone/>
            </a:pPr>
            <a:endParaRPr lang="de-CH" dirty="0" smtClean="0"/>
          </a:p>
          <a:p>
            <a:pPr marL="0" lvl="0" indent="0">
              <a:buNone/>
            </a:pP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2</a:t>
            </a:fld>
            <a:endParaRPr lang="de-CH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3x3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194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9200" y="935999"/>
            <a:ext cx="11160000" cy="1675396"/>
          </a:xfrm>
        </p:spPr>
        <p:txBody>
          <a:bodyPr/>
          <a:lstStyle/>
          <a:p>
            <a:r>
              <a:rPr lang="de-CH" dirty="0" smtClean="0"/>
              <a:t>Agenda</a:t>
            </a:r>
            <a:endParaRPr lang="de-CH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395300" y="2611395"/>
            <a:ext cx="11607800" cy="2139692"/>
            <a:chOff x="406400" y="2376091"/>
            <a:chExt cx="11607800" cy="2139692"/>
          </a:xfrm>
        </p:grpSpPr>
        <p:cxnSp>
          <p:nvCxnSpPr>
            <p:cNvPr id="3" name="Gerader Verbinder 2"/>
            <p:cNvCxnSpPr/>
            <p:nvPr/>
          </p:nvCxnSpPr>
          <p:spPr>
            <a:xfrm>
              <a:off x="406400" y="3440291"/>
              <a:ext cx="11607800" cy="0"/>
            </a:xfrm>
            <a:prstGeom prst="line">
              <a:avLst/>
            </a:prstGeom>
            <a:ln w="28575">
              <a:solidFill>
                <a:srgbClr val="E50D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Ellipse 6"/>
            <p:cNvSpPr/>
            <p:nvPr/>
          </p:nvSpPr>
          <p:spPr>
            <a:xfrm>
              <a:off x="619200" y="2376091"/>
              <a:ext cx="2217613" cy="2128401"/>
            </a:xfrm>
            <a:prstGeom prst="ellipse">
              <a:avLst/>
            </a:prstGeom>
            <a:solidFill>
              <a:srgbClr val="0082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CH" dirty="0"/>
                <a:t>Welche Bausteine gibt es? </a:t>
              </a:r>
            </a:p>
          </p:txBody>
        </p:sp>
        <p:sp>
          <p:nvSpPr>
            <p:cNvPr id="8" name="Ellipse 7"/>
            <p:cNvSpPr/>
            <p:nvPr/>
          </p:nvSpPr>
          <p:spPr>
            <a:xfrm>
              <a:off x="2971881" y="2387382"/>
              <a:ext cx="2217613" cy="2128401"/>
            </a:xfrm>
            <a:prstGeom prst="ellipse">
              <a:avLst/>
            </a:prstGeom>
            <a:solidFill>
              <a:srgbClr val="0082C7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CH" dirty="0"/>
                <a:t>Was wird damit angestrebt?</a:t>
              </a:r>
            </a:p>
          </p:txBody>
        </p:sp>
        <p:sp>
          <p:nvSpPr>
            <p:cNvPr id="10" name="Ellipse 9"/>
            <p:cNvSpPr/>
            <p:nvPr/>
          </p:nvSpPr>
          <p:spPr>
            <a:xfrm>
              <a:off x="6033473" y="2387382"/>
              <a:ext cx="2217613" cy="2128401"/>
            </a:xfrm>
            <a:prstGeom prst="ellipse">
              <a:avLst/>
            </a:prstGeom>
            <a:solidFill>
              <a:srgbClr val="0082C7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CH" b="1" dirty="0" smtClean="0">
                  <a:latin typeface="Segoe UI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Cluster Themen - Bausteine</a:t>
              </a:r>
              <a:endParaRPr lang="de-CH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9494961" y="2387382"/>
              <a:ext cx="2217613" cy="2128401"/>
            </a:xfrm>
            <a:prstGeom prst="ellipse">
              <a:avLst/>
            </a:prstGeom>
            <a:solidFill>
              <a:srgbClr val="0082C7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CH" dirty="0" smtClean="0">
                  <a:effectLst/>
                  <a:latin typeface="Segoe UI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Bewahren, Entwickeln, Innovieren</a:t>
              </a:r>
              <a:endParaRPr lang="de-CH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563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e „Wolkenmetapher”: Eine anschauliche Darstellung für den Prozess des Agilen Projektmanagements. Grafik von Bernd Oestereich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204" y="1757666"/>
            <a:ext cx="9091383" cy="492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3F4F-66B7-46A3-AB40-3D776688B753}" type="datetime1">
              <a:rPr lang="de-CH" smtClean="0"/>
              <a:t>01.12.2023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4</a:t>
            </a:fld>
            <a:endParaRPr lang="de-CH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902" y="3312470"/>
            <a:ext cx="1640640" cy="2023199"/>
          </a:xfrm>
          <a:prstGeom prst="rect">
            <a:avLst/>
          </a:prstGeom>
          <a:ln w="38100">
            <a:solidFill>
              <a:srgbClr val="A7E2FF"/>
            </a:solidFill>
          </a:ln>
        </p:spPr>
      </p:pic>
      <p:sp>
        <p:nvSpPr>
          <p:cNvPr id="9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Die Bausteine heute…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3210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619200" y="2159998"/>
            <a:ext cx="2992516" cy="3960000"/>
          </a:xfrm>
        </p:spPr>
        <p:txBody>
          <a:bodyPr>
            <a:noAutofit/>
          </a:bodyPr>
          <a:lstStyle/>
          <a:p>
            <a:r>
              <a:rPr lang="de-CH" sz="1800" dirty="0" smtClean="0"/>
              <a:t>Orientierungsrahmen Schulqualität</a:t>
            </a:r>
          </a:p>
          <a:p>
            <a:r>
              <a:rPr lang="de-CH" sz="1800" dirty="0" smtClean="0"/>
              <a:t>Ziele im Konzept «Schulen für alle»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Grundlagen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10332000" y="6372000"/>
            <a:ext cx="1440000" cy="360000"/>
          </a:xfrm>
          <a:prstGeom prst="rect">
            <a:avLst/>
          </a:prstGeom>
        </p:spPr>
        <p:txBody>
          <a:bodyPr/>
          <a:lstStyle/>
          <a:p>
            <a:fld id="{5D4BD758-C871-49DC-A050-36A17C18F2FA}" type="slidenum">
              <a:rPr lang="de-CH" smtClean="0"/>
              <a:t>5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1795">
            <a:off x="4889328" y="2344845"/>
            <a:ext cx="7535890" cy="53984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/>
          <a:srcRect t="6434"/>
          <a:stretch/>
        </p:blipFill>
        <p:spPr>
          <a:xfrm rot="21107376">
            <a:off x="100702" y="4473396"/>
            <a:ext cx="5428994" cy="192632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97617">
            <a:off x="4208372" y="1355151"/>
            <a:ext cx="3967256" cy="558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6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32CE-2F18-42BB-BEA2-16F36172DBDC}" type="datetime1">
              <a:rPr lang="de-CH" smtClean="0"/>
              <a:t>01.12.2023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6</a:t>
            </a:fld>
            <a:endParaRPr lang="de-CH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Aufbau Plakat – Exemplarisches Thema</a:t>
            </a:r>
            <a:endParaRPr lang="de-CH" dirty="0"/>
          </a:p>
        </p:txBody>
      </p:sp>
      <p:pic>
        <p:nvPicPr>
          <p:cNvPr id="10" name="Grafik 9" descr="cid:5ce6387b-3972-438f-8864-6226c40bd6a5@lu.ch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93" y="1836000"/>
            <a:ext cx="5532188" cy="765621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Tabelle 10"/>
          <p:cNvGraphicFramePr>
            <a:graphicFrameLocks noGrp="1"/>
          </p:cNvGraphicFramePr>
          <p:nvPr>
            <p:extLst/>
          </p:nvPr>
        </p:nvGraphicFramePr>
        <p:xfrm>
          <a:off x="6675029" y="1836000"/>
          <a:ext cx="4809048" cy="4231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7732">
                  <a:extLst>
                    <a:ext uri="{9D8B030D-6E8A-4147-A177-3AD203B41FA5}">
                      <a16:colId xmlns:a16="http://schemas.microsoft.com/office/drawing/2014/main" val="3016921484"/>
                    </a:ext>
                  </a:extLst>
                </a:gridCol>
                <a:gridCol w="1681316">
                  <a:extLst>
                    <a:ext uri="{9D8B030D-6E8A-4147-A177-3AD203B41FA5}">
                      <a16:colId xmlns:a16="http://schemas.microsoft.com/office/drawing/2014/main" val="2388416865"/>
                    </a:ext>
                  </a:extLst>
                </a:gridCol>
              </a:tblGrid>
              <a:tr h="860481">
                <a:tc>
                  <a:txBody>
                    <a:bodyPr/>
                    <a:lstStyle/>
                    <a:p>
                      <a:r>
                        <a:rPr lang="de-CH" sz="2800" dirty="0" smtClean="0"/>
                        <a:t>Thema</a:t>
                      </a:r>
                      <a:endParaRPr lang="de-C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Punkte für Priorisierung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08752"/>
                  </a:ext>
                </a:extLst>
              </a:tr>
              <a:tr h="3371123">
                <a:tc>
                  <a:txBody>
                    <a:bodyPr/>
                    <a:lstStyle/>
                    <a:p>
                      <a:r>
                        <a:rPr lang="de-CH" sz="2800" dirty="0" smtClean="0">
                          <a:solidFill>
                            <a:schemeClr val="tx1"/>
                          </a:solidFill>
                        </a:rPr>
                        <a:t>Gründe und Ursachen</a:t>
                      </a:r>
                    </a:p>
                    <a:p>
                      <a:endParaRPr lang="de-CH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dirty="0" smtClean="0">
                          <a:solidFill>
                            <a:srgbClr val="FF0000"/>
                          </a:solidFill>
                        </a:rPr>
                        <a:t>Keine</a:t>
                      </a:r>
                      <a:r>
                        <a:rPr lang="de-CH" baseline="0" dirty="0" smtClean="0">
                          <a:solidFill>
                            <a:srgbClr val="FF0000"/>
                          </a:solidFill>
                        </a:rPr>
                        <a:t> Lösungen festhalten!</a:t>
                      </a:r>
                      <a:endParaRPr lang="de-CH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Daten zur Begründung der Ursachen,</a:t>
                      </a:r>
                      <a:r>
                        <a:rPr lang="de-CH" baseline="0" dirty="0" smtClean="0"/>
                        <a:t> Gründe</a:t>
                      </a:r>
                      <a:endParaRPr lang="de-CH" dirty="0"/>
                    </a:p>
                  </a:txBody>
                  <a:tcPr>
                    <a:solidFill>
                      <a:srgbClr val="D3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208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48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3F4F-66B7-46A3-AB40-3D776688B753}" type="datetime1">
              <a:rPr lang="de-CH" smtClean="0"/>
              <a:t>01.12.2023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7</a:t>
            </a:fld>
            <a:endParaRPr lang="de-CH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Themen aus den IST-Analysen</a:t>
            </a:r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200" y="1656000"/>
            <a:ext cx="8097536" cy="478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60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9200" y="1991339"/>
            <a:ext cx="11160000" cy="2809261"/>
          </a:xfrm>
        </p:spPr>
        <p:txBody>
          <a:bodyPr>
            <a:noAutofit/>
          </a:bodyPr>
          <a:lstStyle/>
          <a:p>
            <a:r>
              <a:rPr lang="de-CH" sz="5000" i="0" dirty="0" smtClean="0">
                <a:solidFill>
                  <a:schemeClr val="tx1"/>
                </a:solidFill>
              </a:rPr>
              <a:t>Welche Information aus dem Baustein bringt dich auf neue Gedanken, wenn du sie mit unseren Themen in Verbindung bringst? Warum?</a:t>
            </a:r>
            <a:endParaRPr lang="de-CH" sz="5000" i="0" dirty="0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8</a:t>
            </a:fld>
            <a:endParaRPr lang="de-CH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Gallery </a:t>
            </a:r>
            <a:r>
              <a:rPr lang="de-CH" dirty="0" err="1" smtClean="0"/>
              <a:t>Walk</a:t>
            </a:r>
            <a:r>
              <a:rPr lang="de-CH" dirty="0" smtClean="0"/>
              <a:t> – Frage </a:t>
            </a:r>
            <a:r>
              <a:rPr lang="de-CH" dirty="0"/>
              <a:t>1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905440" y="4247289"/>
            <a:ext cx="42966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0" dirty="0" smtClean="0">
                <a:sym typeface="Webdings" panose="05030102010509060703" pitchFamily="18" charset="2"/>
              </a:rPr>
              <a:t></a:t>
            </a:r>
            <a:r>
              <a:rPr lang="de-CH" sz="8000" dirty="0" smtClean="0">
                <a:sym typeface="Webdings" panose="05030102010509060703" pitchFamily="18" charset="2"/>
              </a:rPr>
              <a:t></a:t>
            </a:r>
            <a:r>
              <a:rPr lang="de-CH" sz="12000" dirty="0" smtClean="0">
                <a:sym typeface="Webdings" panose="05030102010509060703" pitchFamily="18" charset="2"/>
              </a:rPr>
              <a:t></a:t>
            </a:r>
            <a:endParaRPr lang="de-CH" sz="12000" dirty="0"/>
          </a:p>
        </p:txBody>
      </p:sp>
    </p:spTree>
    <p:extLst>
      <p:ext uri="{BB962C8B-B14F-4D97-AF65-F5344CB8AC3E}">
        <p14:creationId xmlns:p14="http://schemas.microsoft.com/office/powerpoint/2010/main" val="167802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9200" y="1991339"/>
            <a:ext cx="11160000" cy="2809261"/>
          </a:xfrm>
        </p:spPr>
        <p:txBody>
          <a:bodyPr>
            <a:noAutofit/>
          </a:bodyPr>
          <a:lstStyle/>
          <a:p>
            <a:r>
              <a:rPr lang="de-CH" sz="5000" i="0" dirty="0" smtClean="0">
                <a:solidFill>
                  <a:schemeClr val="tx1"/>
                </a:solidFill>
              </a:rPr>
              <a:t>Was aus dem Baustein müssen wir bezogen auf unsere Themen unbedingt in die Tat umsetzen? Warum?</a:t>
            </a:r>
            <a:endParaRPr lang="de-CH" sz="5000" i="0" dirty="0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9</a:t>
            </a:fld>
            <a:endParaRPr lang="de-CH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Gallery </a:t>
            </a:r>
            <a:r>
              <a:rPr lang="de-CH" dirty="0" err="1" smtClean="0"/>
              <a:t>Walk</a:t>
            </a:r>
            <a:r>
              <a:rPr lang="de-CH" dirty="0" smtClean="0"/>
              <a:t> – Frage 2</a:t>
            </a:r>
            <a:endParaRPr lang="de-CH" dirty="0"/>
          </a:p>
        </p:txBody>
      </p:sp>
      <p:sp>
        <p:nvSpPr>
          <p:cNvPr id="4" name="Textfeld 3"/>
          <p:cNvSpPr txBox="1"/>
          <p:nvPr/>
        </p:nvSpPr>
        <p:spPr>
          <a:xfrm>
            <a:off x="6905440" y="4247289"/>
            <a:ext cx="42966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0" dirty="0" smtClean="0">
                <a:sym typeface="Webdings" panose="05030102010509060703" pitchFamily="18" charset="2"/>
              </a:rPr>
              <a:t></a:t>
            </a:r>
            <a:r>
              <a:rPr lang="de-CH" sz="8000" dirty="0" smtClean="0">
                <a:sym typeface="Webdings" panose="05030102010509060703" pitchFamily="18" charset="2"/>
              </a:rPr>
              <a:t></a:t>
            </a:r>
            <a:r>
              <a:rPr lang="de-CH" sz="12000" dirty="0" smtClean="0">
                <a:sym typeface="Webdings" panose="05030102010509060703" pitchFamily="18" charset="2"/>
              </a:rPr>
              <a:t></a:t>
            </a:r>
            <a:endParaRPr lang="de-CH" sz="12000" dirty="0"/>
          </a:p>
        </p:txBody>
      </p:sp>
    </p:spTree>
    <p:extLst>
      <p:ext uri="{BB962C8B-B14F-4D97-AF65-F5344CB8AC3E}">
        <p14:creationId xmlns:p14="http://schemas.microsoft.com/office/powerpoint/2010/main" val="283637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n Luzern">
  <a:themeElements>
    <a:clrScheme name="Kanton Luzer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CCFF"/>
      </a:accent1>
      <a:accent2>
        <a:srgbClr val="3399FF"/>
      </a:accent2>
      <a:accent3>
        <a:srgbClr val="0066FF"/>
      </a:accent3>
      <a:accent4>
        <a:srgbClr val="0000FF"/>
      </a:accent4>
      <a:accent5>
        <a:srgbClr val="003399"/>
      </a:accent5>
      <a:accent6>
        <a:srgbClr val="000066"/>
      </a:accent6>
      <a:hlink>
        <a:srgbClr val="7FCAFF"/>
      </a:hlink>
      <a:folHlink>
        <a:srgbClr val="40AFFF"/>
      </a:folHlink>
    </a:clrScheme>
    <a:fontScheme name="Segoe UI">
      <a:majorFont>
        <a:latin typeface="Segoe UI fet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2808E21A-8CEB-4AD8-9B47-87429428C934}" vid="{12467E2D-BDDD-4BA1-991D-8047D18ED07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617</Words>
  <Application>Microsoft Office PowerPoint</Application>
  <PresentationFormat>Breitbild</PresentationFormat>
  <Paragraphs>124</Paragraphs>
  <Slides>15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Segoe UI</vt:lpstr>
      <vt:lpstr>Times New Roman</vt:lpstr>
      <vt:lpstr>Webdings</vt:lpstr>
      <vt:lpstr>Wingdings 2</vt:lpstr>
      <vt:lpstr>Kanton Luzern</vt:lpstr>
      <vt:lpstr>Schule gemeinsam gestalten Wo stehen wir? – Wo gehen wir hin?</vt:lpstr>
      <vt:lpstr>3x3</vt:lpstr>
      <vt:lpstr>Agenda</vt:lpstr>
      <vt:lpstr>Die Bausteine heute…</vt:lpstr>
      <vt:lpstr>Grundlagen</vt:lpstr>
      <vt:lpstr>Aufbau Plakat – Exemplarisches Thema</vt:lpstr>
      <vt:lpstr>Themen aus den IST-Analysen</vt:lpstr>
      <vt:lpstr>Gallery Walk – Frage 1</vt:lpstr>
      <vt:lpstr>Gallery Walk – Frage 2</vt:lpstr>
      <vt:lpstr>Gallery Walk – Frage 3</vt:lpstr>
      <vt:lpstr>Bausteine mit den Themen clustern</vt:lpstr>
      <vt:lpstr>Bausteine mit Thema clustern</vt:lpstr>
      <vt:lpstr>Voraussichtlich obligatorische Bausteine</vt:lpstr>
      <vt:lpstr>Ausblick: Wo stehen wir? – Wo gehen wir hin?</vt:lpstr>
      <vt:lpstr>PowerPoint-Präsentation</vt:lpstr>
    </vt:vector>
  </TitlesOfParts>
  <Company>Dienststelle VolksschulbildungKanton Luzern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Schule gemeinsam gestalten. Wo stehen wir? - Wo gehen wir hin?</dc:title>
  <dc:subject>Schulen für alle</dc:subject>
  <dc:creator>DVS Weber Katja (Fachbearbeiterin Medien und Informatik)</dc:creator>
  <cp:lastModifiedBy>Priska Buergler</cp:lastModifiedBy>
  <cp:revision>50</cp:revision>
  <dcterms:created xsi:type="dcterms:W3CDTF">2023-07-11T14:15:40Z</dcterms:created>
  <dcterms:modified xsi:type="dcterms:W3CDTF">2023-12-01T08:07:12Z</dcterms:modified>
</cp:coreProperties>
</file>